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6" r:id="rId3"/>
    <p:sldId id="258" r:id="rId4"/>
    <p:sldId id="259" r:id="rId5"/>
    <p:sldId id="297" r:id="rId6"/>
    <p:sldId id="280" r:id="rId7"/>
    <p:sldId id="265" r:id="rId8"/>
    <p:sldId id="281" r:id="rId9"/>
    <p:sldId id="300" r:id="rId10"/>
    <p:sldId id="301" r:id="rId11"/>
    <p:sldId id="302" r:id="rId12"/>
    <p:sldId id="307" r:id="rId13"/>
    <p:sldId id="308" r:id="rId14"/>
    <p:sldId id="309" r:id="rId15"/>
    <p:sldId id="310" r:id="rId16"/>
    <p:sldId id="311" r:id="rId17"/>
    <p:sldId id="312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1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3"/>
    <p:restoredTop sz="94621"/>
  </p:normalViewPr>
  <p:slideViewPr>
    <p:cSldViewPr snapToGrid="0" showGuides="1">
      <p:cViewPr varScale="1">
        <p:scale>
          <a:sx n="60" d="100"/>
          <a:sy n="60" d="100"/>
        </p:scale>
        <p:origin x="8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2021/12/29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2021/12/29</a:t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Click to edit Master text style</a:t>
            </a:r>
          </a:p>
          <a:p>
            <a:pPr lvl="1" indent="0"/>
            <a:r>
              <a:rPr lang="zh-CN" altLang="en-US"/>
              <a:t>Second level</a:t>
            </a:r>
          </a:p>
          <a:p>
            <a:pPr lvl="2" indent="0"/>
            <a:r>
              <a:rPr lang="zh-CN" altLang="en-US"/>
              <a:t>Third leevel</a:t>
            </a:r>
          </a:p>
          <a:p>
            <a:pPr lvl="3" indent="0"/>
            <a:r>
              <a:rPr lang="zh-CN" altLang="en-US"/>
              <a:t>Fourth level</a:t>
            </a:r>
          </a:p>
          <a:p>
            <a:pPr lvl="4" indent="0"/>
            <a:r>
              <a:rPr lang="zh-CN" altLang="en-US"/>
              <a:t>Fifth level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1C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68788" y="2457450"/>
            <a:ext cx="7923213" cy="1619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图片 4"/>
          <p:cNvPicPr>
            <a:picLocks noChangeAspect="1"/>
          </p:cNvPicPr>
          <p:nvPr/>
        </p:nvPicPr>
        <p:blipFill>
          <a:blip r:embed="rId2"/>
          <a:srcRect l="48994"/>
          <a:stretch>
            <a:fillRect/>
          </a:stretch>
        </p:blipFill>
        <p:spPr>
          <a:xfrm>
            <a:off x="-76200" y="-361950"/>
            <a:ext cx="3867150" cy="7581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4268788" y="3794125"/>
            <a:ext cx="7878763" cy="46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1" name="文本框 7"/>
          <p:cNvSpPr txBox="1"/>
          <p:nvPr/>
        </p:nvSpPr>
        <p:spPr>
          <a:xfrm>
            <a:off x="8115300" y="-1857375"/>
            <a:ext cx="184150" cy="369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102" name="文本框 8"/>
          <p:cNvSpPr txBox="1"/>
          <p:nvPr/>
        </p:nvSpPr>
        <p:spPr>
          <a:xfrm>
            <a:off x="4514533" y="2594928"/>
            <a:ext cx="7431405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5-летний перспективный план </a:t>
            </a:r>
          </a:p>
          <a:p>
            <a:r>
              <a:rPr lang="ru-RU" altLang="zh-CN" sz="24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исследования и освоения </a:t>
            </a:r>
          </a:p>
          <a:p>
            <a:r>
              <a:rPr lang="ru-RU" altLang="zh-CN" sz="24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Арктического сектора владений СССР 1930 г.</a:t>
            </a:r>
          </a:p>
        </p:txBody>
      </p:sp>
      <p:sp>
        <p:nvSpPr>
          <p:cNvPr id="4103" name="文本框 9"/>
          <p:cNvSpPr txBox="1"/>
          <p:nvPr/>
        </p:nvSpPr>
        <p:spPr>
          <a:xfrm>
            <a:off x="4515485" y="3958590"/>
            <a:ext cx="75558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dist"/>
            <a:r>
              <a:rPr lang="ru-RU" altLang="en-US" sz="1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Круглый стол «Правовая политика Советского государства </a:t>
            </a:r>
          </a:p>
          <a:p>
            <a:pPr algn="dist"/>
            <a:r>
              <a:rPr lang="ru-RU" altLang="en-US" sz="1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 развитии науки в Арктике» </a:t>
            </a:r>
          </a:p>
        </p:txBody>
      </p:sp>
      <p:sp>
        <p:nvSpPr>
          <p:cNvPr id="4104" name="文本框 10"/>
          <p:cNvSpPr txBox="1"/>
          <p:nvPr/>
        </p:nvSpPr>
        <p:spPr>
          <a:xfrm>
            <a:off x="6664325" y="1928813"/>
            <a:ext cx="5407025" cy="30670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ru-RU" altLang="zh-CN" sz="14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</a:t>
            </a:r>
            <a:r>
              <a:rPr lang="ru-RU" altLang="zh-CN" sz="140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ри </a:t>
            </a:r>
            <a:r>
              <a:rPr lang="ru-RU" altLang="zh-CN" sz="14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финансовой поддержке РФФИ, грант 21-011-43026</a:t>
            </a:r>
          </a:p>
        </p:txBody>
      </p:sp>
      <p:sp>
        <p:nvSpPr>
          <p:cNvPr id="4105" name="文本框 12"/>
          <p:cNvSpPr txBox="1"/>
          <p:nvPr/>
        </p:nvSpPr>
        <p:spPr>
          <a:xfrm>
            <a:off x="4540885" y="5034915"/>
            <a:ext cx="765111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1600" b="1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Спикер:</a:t>
            </a:r>
            <a:r>
              <a:rPr lang="ru-RU" altLang="zh-CN" sz="16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Марина Олеговна Окунева, к.ю.н., </a:t>
            </a:r>
          </a:p>
          <a:p>
            <a:r>
              <a:rPr lang="ru-RU" altLang="zh-CN" sz="16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старший преподаватель кафедры теории и истории государства и права </a:t>
            </a:r>
          </a:p>
          <a:p>
            <a:r>
              <a:rPr lang="ru-RU" altLang="zh-CN" sz="16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Московского гуманитарного университета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35356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33525" y="1649413"/>
            <a:ext cx="724789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/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Целеустановки на пятилетку 1929 - 1933 гг.: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33525" y="24669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проработка всех уже имеющихся материалов исследований Арктики по определенной системе, с тем, чтобы результаты могли быть использованы для практических целей и для планирования научно-исследовательской деятельности в дальнейшем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смещение центра тяжести исследований с Запада в Центральный и Восточный сектора Арктики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дальнейшее систематическое проникновение в Арктику с целью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всестороннего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изучения этой области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- расширение сети гидрометеорологических станций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эти станции должны стать первичными ячейками сети научно-исследовательских учреждений Арктики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и обеспечение возможности навигации морских и воздушных кораблей в Арктике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промысловых и промышленных возможностей в связи с хозяйственным развитием северного побережья СССР в условиях Арктики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организация специальной выставки для демонстрации достижений проведенных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работ, ожидаемых возможностей и плана дальнейших работ и хозяйства в Арктике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1280478"/>
            <a:ext cx="2629535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Первая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приведение в порядок накопленных научно-исследовательских материалов (за период более продолжительный, чем последние 4-5 лет). Срочная задача.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перемещение центра тяжести работ из Западного сектора (Баренцево море, Новая Земля) Арктики в Центральный (Карское море, Северная Земля, море Лаптевых) и даже охват научным исследованием Восточного сектора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Е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сть хозяйственная потребность в таком перемещении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издание до сих пор неизданных из-за недостатка средств у исследовательских учреждений научных материалов уже проведенных исследований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изъятие всех материалов исследований из личных архивов отдельных работников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переход к составлению общего плана научно-исследовательских работ в Арктике.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проработка вопроса о типе судна для арктических плаваний и его приобретение или постройка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1280478"/>
            <a:ext cx="256921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Вторая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выполнение ряда комплексных экспедиций в отдаленнейших арктикеских и полярных районах, производство исследований в северных морях. Проработка вопросов колонизации отдаленных районов, широкие исследования морей для установления рыбных и звериных запасов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человека в арктических условиях, изучение акклиматизации животных и растений в Арктике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организация связи воздушным транспортом о. Врангеля. Северной Земли и Земли Франца-Иосифа с материком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обеспечение научными заданиями по твердой программе и установленными методами всех экспедиций и всех судов, постоянно плавающих в Арктическом секторе СССР (командирование на каждый корабль в Арктике группы научных работников)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обеспечение возможностей проведения геологических изысканий для всех экспедиций в Арктике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результаты работ станций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постоянного наблюдения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необходмо централизовать, систематизировать и использовать в общегосударственном масштабе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1280478"/>
            <a:ext cx="253492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Третья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расширение сети гидрометеорологических станций,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их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переоборудование, переход от периодических обследований к постоянной работе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установление твердых программ и методов наблюдений на станциях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подготовка к организации в 1932 - 1933 гг. к Международного полярного года с обеспечением руководящей роли за СССР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подготовка к обслуживанию в аэронавигационном отношении предстоящего трансарктического перелета Цеппелина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712788"/>
            <a:ext cx="3089275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Четвертая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191198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Основная цель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- изучение специфических условий мореплавания и полетов на самолетах и дирижаблх в Арктике, изучение характерных особенностей службы обеспечения как мореплавания, так и воздушных полетов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Задачи: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продолжение картографических и гидрографических работ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дальнейшее изучение ледокольного дела, организация ледовой разведки и ледовой службы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практическое решение вопроса об обеспечении аэронавигации и морской навигации радиопеленгированием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создание сети авиабаз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снабженных не только горючим, но и необходимым персоналом, связью, метеонаблюдением, запчастями к самолетам.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Такая организация уже создается для обеспечения нужд Комсеверпути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Управление ВВС по заданию Арктической Комиссии представило свой вариат летного обслуживания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участие воздушных средств в научных работах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увеличение числа коммерческих судов и обеспечение их лоцманской проводкой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азвитие промыслов и товарообмена требует увелическия торгового мореплавания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проведение работ по картографии, по ограждению морей (установка новых радиостанций, маяков, сирен и знаков)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1280478"/>
            <a:ext cx="2409825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Пятая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Основна цель -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хозяйственное освоение Арктического сектора. Развитие добывающего промысла.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Задачи: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систематические исследования миграции рыбы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комплекса всех гидрометеорологических факторов, влияющих на промысел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запасов морского зверя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разработка  методики наилучшей обработки продукции помыслов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работы по жестяночному консервированию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определение плановых возможностей изолированного островного звероводства ценных пород, разведения иных пород в различных местностях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зоологических богатств Севера с точки зрения планомерной их эксплуатации, ликвидация хищнических методов охоты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изучение морской флоры для определения оснований развертивания производства йода из водорослей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2400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Группы работ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1280478"/>
            <a:ext cx="2623185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Группы работ</a:t>
            </a:r>
          </a:p>
          <a:p>
            <a:endParaRPr lang="ru-RU" altLang="zh-CN" sz="2400" b="1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Шестая группа: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научно-технические и технологические исследования применительно к рыбной, жировой и горно-рудной промышленности;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выработка новых методов обработки сырья.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69659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плана. Заключительная часть плана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04950" y="904558"/>
            <a:ext cx="486156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Заключительная часть плана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161861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 план частично не вошли области хотя и относящиеся к Арктике, но не имеющие того актуального значения, какое имеют северные промысловые районы.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Не вошли в план и такие работы государственного значения, как разработка проблемы построения путей на севере, проблемы речного судоходства в арктических областях, проблемы использования водной энергии, электрификации, вопросы заселения прибрежных районов и ряд других. Частично этот пробел восполняется работами других организаций.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Для будущей Центральной Арктической организации ставятся теоретические вопросы: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 Заселение Арктики. Определение районов для заселения, вопросы строительства, условия жизни и прочее.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 Проработка схемы главнейших путей типа магистральных, рельсовых, воздушных, безрельсовых, зимних и летних. Виды транспорта.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Проработка плана использования электроэнергии за полярным кругом.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Дальнейшее расширение аэрометеорологической сети, главным образом на территории Якутии и Чукотского полуострова.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5. Обеспечение проволочной и радиосвязью всего Центрального и Восточного секторов Арктики.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научная разработка и проектирование типов судов и самолетов для Арктики.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4819650" cy="6858000"/>
          </a:xfrm>
          <a:prstGeom prst="rect">
            <a:avLst/>
          </a:prstGeom>
          <a:solidFill>
            <a:srgbClr val="0C1C58"/>
          </a:solidFill>
          <a:effectLst>
            <a:outerShdw blurRad="152400" dir="37800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1371600"/>
            <a:ext cx="4114800" cy="411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椭圆 41"/>
          <p:cNvSpPr/>
          <p:nvPr/>
        </p:nvSpPr>
        <p:spPr>
          <a:xfrm>
            <a:off x="6821488" y="2005013"/>
            <a:ext cx="434975" cy="434975"/>
          </a:xfrm>
          <a:prstGeom prst="ellipse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  <a:sym typeface="+mn-ea"/>
              </a:rPr>
              <a:t>1</a:t>
            </a:r>
          </a:p>
        </p:txBody>
      </p:sp>
      <p:sp>
        <p:nvSpPr>
          <p:cNvPr id="43" name="椭圆 42"/>
          <p:cNvSpPr/>
          <p:nvPr/>
        </p:nvSpPr>
        <p:spPr>
          <a:xfrm>
            <a:off x="6821488" y="2798763"/>
            <a:ext cx="434975" cy="436563"/>
          </a:xfrm>
          <a:prstGeom prst="ellipse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  <a:sym typeface="+mn-ea"/>
              </a:rPr>
              <a:t>2</a:t>
            </a:r>
          </a:p>
        </p:txBody>
      </p:sp>
      <p:sp>
        <p:nvSpPr>
          <p:cNvPr id="44" name="椭圆 43"/>
          <p:cNvSpPr/>
          <p:nvPr/>
        </p:nvSpPr>
        <p:spPr>
          <a:xfrm>
            <a:off x="6821488" y="3594100"/>
            <a:ext cx="434975" cy="434975"/>
          </a:xfrm>
          <a:prstGeom prst="ellipse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  <a:sym typeface="+mn-ea"/>
              </a:rPr>
              <a:t>3</a:t>
            </a:r>
          </a:p>
        </p:txBody>
      </p:sp>
      <p:sp>
        <p:nvSpPr>
          <p:cNvPr id="5128" name="文本框 46"/>
          <p:cNvSpPr txBox="1"/>
          <p:nvPr/>
        </p:nvSpPr>
        <p:spPr>
          <a:xfrm>
            <a:off x="7256780" y="1869440"/>
            <a:ext cx="49345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20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 </a:t>
            </a:r>
          </a:p>
          <a:p>
            <a:r>
              <a:rPr lang="ru-RU" altLang="zh-CN" sz="20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Арктическая комиссия</a:t>
            </a:r>
          </a:p>
        </p:txBody>
      </p:sp>
      <p:sp>
        <p:nvSpPr>
          <p:cNvPr id="5129" name="文本框 47"/>
          <p:cNvSpPr txBox="1"/>
          <p:nvPr/>
        </p:nvSpPr>
        <p:spPr>
          <a:xfrm>
            <a:off x="7256780" y="2663825"/>
            <a:ext cx="277685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20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Общие установки плана</a:t>
            </a:r>
          </a:p>
        </p:txBody>
      </p:sp>
      <p:sp>
        <p:nvSpPr>
          <p:cNvPr id="5130" name="文本框 48"/>
          <p:cNvSpPr txBox="1"/>
          <p:nvPr/>
        </p:nvSpPr>
        <p:spPr>
          <a:xfrm>
            <a:off x="7256780" y="3458210"/>
            <a:ext cx="26777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20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6618288" y="2598738"/>
            <a:ext cx="3716338" cy="0"/>
          </a:xfrm>
          <a:prstGeom prst="line">
            <a:avLst/>
          </a:prstGeom>
          <a:ln w="3175">
            <a:solidFill>
              <a:srgbClr val="0C1C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6589713" y="3429000"/>
            <a:ext cx="3714750" cy="0"/>
          </a:xfrm>
          <a:prstGeom prst="line">
            <a:avLst/>
          </a:prstGeom>
          <a:ln w="3175">
            <a:solidFill>
              <a:srgbClr val="0C1C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6618288" y="4198938"/>
            <a:ext cx="3716338" cy="0"/>
          </a:xfrm>
          <a:prstGeom prst="line">
            <a:avLst/>
          </a:prstGeom>
          <a:ln w="3175">
            <a:solidFill>
              <a:srgbClr val="0C1C5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76275"/>
            <a:ext cx="12192000" cy="5505450"/>
          </a:xfrm>
          <a:prstGeom prst="rect">
            <a:avLst/>
          </a:prstGeom>
          <a:solidFill>
            <a:srgbClr val="0C1C58"/>
          </a:solidFill>
          <a:effectLst>
            <a:outerShdw blurRad="152400" dir="37800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图片 4"/>
          <p:cNvPicPr>
            <a:picLocks noChangeAspect="1"/>
          </p:cNvPicPr>
          <p:nvPr/>
        </p:nvPicPr>
        <p:blipFill>
          <a:blip r:embed="rId2"/>
          <a:srcRect l="-4073" r="-2"/>
          <a:stretch>
            <a:fillRect/>
          </a:stretch>
        </p:blipFill>
        <p:spPr>
          <a:xfrm>
            <a:off x="628650" y="1022350"/>
            <a:ext cx="5010150" cy="481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7"/>
          <p:cNvSpPr txBox="1"/>
          <p:nvPr/>
        </p:nvSpPr>
        <p:spPr>
          <a:xfrm>
            <a:off x="8320405" y="2600325"/>
            <a:ext cx="37388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en-US" sz="28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</a:t>
            </a:r>
          </a:p>
        </p:txBody>
      </p:sp>
      <p:sp>
        <p:nvSpPr>
          <p:cNvPr id="6148" name="文本框 8"/>
          <p:cNvSpPr txBox="1"/>
          <p:nvPr/>
        </p:nvSpPr>
        <p:spPr>
          <a:xfrm>
            <a:off x="8320405" y="3448050"/>
            <a:ext cx="39706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24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Арктическая комиссия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8626475" y="3291205"/>
            <a:ext cx="3216275" cy="8890"/>
          </a:xfrm>
          <a:prstGeom prst="line">
            <a:avLst/>
          </a:prstGeom>
          <a:ln w="3175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6662738" y="2600325"/>
            <a:ext cx="1657350" cy="165735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文本框 5"/>
          <p:cNvSpPr txBox="1"/>
          <p:nvPr/>
        </p:nvSpPr>
        <p:spPr>
          <a:xfrm>
            <a:off x="7132638" y="2828925"/>
            <a:ext cx="719137" cy="1200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72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08254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 Арктическая комиссия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33525" y="1649413"/>
            <a:ext cx="94202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32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 Арктическая комиссия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583180"/>
            <a:ext cx="9845675" cy="2292350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Постановлением СНК СССР от 31 июля 1928 г.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была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образована правительственная Арктическая комиссия (Постановление СНК СССР "Об усилении научно-исследовательской работы в арктических владениях Союза СССР")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endParaRPr lang="zh-CN" altLang="en-US"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 Комиссия при СНК СССР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для организационной и финансовой проработки пятилетнего плана научно-исследовательской работы в арктических владениях Союза ССР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 составе: председателя - т. Каменева, Сергея Сергеевича, одного члена по назначению правительства Р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СФСР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и членов, делегированных Ассоциацией по изучению северных морей, Академией Наук 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ССР, советской группой Международного Общества по изучению арктики при помощи воздушного корабля, Народным Комиссариатом по Военным и Морским Делам (по Управлению Военных Воздушных Сил), 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ВСНХ С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ССР, Союзом Обществ Друзей Обороны и Авиационно-Химического Строительства "Осоавиахим" СССР и Советским Торговым Флотом ("Совторгфлотом") - по одному от каждого учреждения или организации.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(СЗ СССР. 1928. № 52. Ст. 464)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endParaRPr lang="zh-CN" altLang="en-US"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508254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 Арктическая комиссия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33525" y="1649413"/>
            <a:ext cx="94202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32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Правительственная Арктическая комиссия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583180"/>
            <a:ext cx="9845675" cy="2292350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Проект плана был разработан Арктической комиссией и представлен в СНК СССР на рассмотрение 10 февраля 1933 г. (ГА РФ. Ф. Р-5446. Оп. 37. Д. 74. Л. 44).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endParaRPr lang="ru-RU"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Комиссия была ликвидирована в 1933 г. в связи с созданием Главного управления Северного морского пути при СНК СССР и Всесоюзного Арктического института при ЦИК СССР, которым были переданы ее функции.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(СЗ СССР. 1933. № 33. Ст. 198).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76275"/>
            <a:ext cx="12192000" cy="5505450"/>
          </a:xfrm>
          <a:prstGeom prst="rect">
            <a:avLst/>
          </a:prstGeom>
          <a:solidFill>
            <a:srgbClr val="0C1C58"/>
          </a:solidFill>
          <a:effectLst>
            <a:outerShdw blurRad="152400" dir="37800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图片 4"/>
          <p:cNvPicPr>
            <a:picLocks noChangeAspect="1"/>
          </p:cNvPicPr>
          <p:nvPr/>
        </p:nvPicPr>
        <p:blipFill>
          <a:blip r:embed="rId2"/>
          <a:srcRect l="-4073" r="-2"/>
          <a:stretch>
            <a:fillRect/>
          </a:stretch>
        </p:blipFill>
        <p:spPr>
          <a:xfrm>
            <a:off x="628650" y="1022350"/>
            <a:ext cx="5010150" cy="481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7"/>
          <p:cNvSpPr txBox="1"/>
          <p:nvPr/>
        </p:nvSpPr>
        <p:spPr>
          <a:xfrm>
            <a:off x="8355330" y="2338070"/>
            <a:ext cx="31470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en-US" sz="28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Общие установки плана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8626475" y="3290888"/>
            <a:ext cx="2205038" cy="0"/>
          </a:xfrm>
          <a:prstGeom prst="line">
            <a:avLst/>
          </a:prstGeom>
          <a:ln w="3175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6662738" y="2600325"/>
            <a:ext cx="1657350" cy="165735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9" name="文本框 5"/>
          <p:cNvSpPr txBox="1"/>
          <p:nvPr/>
        </p:nvSpPr>
        <p:spPr>
          <a:xfrm>
            <a:off x="7132638" y="2828925"/>
            <a:ext cx="719137" cy="1200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72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39" name="文本框 13"/>
          <p:cNvSpPr txBox="1"/>
          <p:nvPr/>
        </p:nvSpPr>
        <p:spPr>
          <a:xfrm>
            <a:off x="152400" y="282575"/>
            <a:ext cx="295529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Общие установки плана</a:t>
            </a:r>
          </a:p>
        </p:txBody>
      </p:sp>
      <p:grpSp>
        <p:nvGrpSpPr>
          <p:cNvPr id="14340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4342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" name="矩形 18"/>
          <p:cNvSpPr/>
          <p:nvPr/>
        </p:nvSpPr>
        <p:spPr>
          <a:xfrm>
            <a:off x="925513" y="1520190"/>
            <a:ext cx="477838" cy="477838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25513" y="2490470"/>
            <a:ext cx="477838" cy="477838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2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24878" y="3537268"/>
            <a:ext cx="477838" cy="47752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3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14355" name="矩形 24"/>
          <p:cNvSpPr/>
          <p:nvPr/>
        </p:nvSpPr>
        <p:spPr>
          <a:xfrm>
            <a:off x="1762125" y="1414780"/>
            <a:ext cx="96456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Арктический сектор владений СССР до сих пор минимально исследован, хотя значение его велико в связи с экономическими (промысловыми и промышленными) задачами СССР</a:t>
            </a:r>
          </a:p>
        </p:txBody>
      </p:sp>
      <p:sp>
        <p:nvSpPr>
          <p:cNvPr id="14356" name="矩形 25"/>
          <p:cNvSpPr/>
          <p:nvPr/>
        </p:nvSpPr>
        <p:spPr>
          <a:xfrm>
            <a:off x="1762125" y="2490470"/>
            <a:ext cx="94183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Задача плана - учет и изучение естественных производительных сил северных окраин</a:t>
            </a:r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СССР</a:t>
            </a:r>
          </a:p>
        </p:txBody>
      </p:sp>
      <p:sp>
        <p:nvSpPr>
          <p:cNvPr id="14357" name="矩形 26"/>
          <p:cNvSpPr/>
          <p:nvPr/>
        </p:nvSpPr>
        <p:spPr>
          <a:xfrm flipH="1">
            <a:off x="1762125" y="3586480"/>
            <a:ext cx="94195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Т</a:t>
            </a:r>
            <a:r>
              <a:rPr lang="zh-CN" altLang="en-US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олько плановая и методическая научно-исследовательская работа может дать осязаемые результаты</a:t>
            </a:r>
          </a:p>
        </p:txBody>
      </p:sp>
      <p:sp>
        <p:nvSpPr>
          <p:cNvPr id="3" name="矩形 20"/>
          <p:cNvSpPr/>
          <p:nvPr/>
        </p:nvSpPr>
        <p:spPr>
          <a:xfrm>
            <a:off x="924243" y="4583748"/>
            <a:ext cx="477838" cy="47752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4</a:t>
            </a:r>
          </a:p>
        </p:txBody>
      </p:sp>
      <p:sp>
        <p:nvSpPr>
          <p:cNvPr id="4" name="矩形 20"/>
          <p:cNvSpPr/>
          <p:nvPr/>
        </p:nvSpPr>
        <p:spPr>
          <a:xfrm>
            <a:off x="925513" y="5630228"/>
            <a:ext cx="477838" cy="47752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5</a:t>
            </a: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1762125" y="4531360"/>
            <a:ext cx="97389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П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лан рассчитан на включение арктического сектора в экономику СССР уже во вторую пятилетку</a:t>
            </a:r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1762125" y="5630545"/>
            <a:ext cx="979614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В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торая важная цель - обеспечение СССР ведущей роли в научных исследованиях </a:t>
            </a:r>
          </a:p>
          <a:p>
            <a:pPr algn="l"/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Арктики (с учетом международного значения этих научных работ)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76275"/>
            <a:ext cx="12192000" cy="5505450"/>
          </a:xfrm>
          <a:prstGeom prst="rect">
            <a:avLst/>
          </a:prstGeom>
          <a:solidFill>
            <a:srgbClr val="0C1C58"/>
          </a:solidFill>
          <a:effectLst>
            <a:outerShdw blurRad="152400" dir="37800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图片 4"/>
          <p:cNvPicPr>
            <a:picLocks noChangeAspect="1"/>
          </p:cNvPicPr>
          <p:nvPr/>
        </p:nvPicPr>
        <p:blipFill>
          <a:blip r:embed="rId2"/>
          <a:srcRect l="-4073" r="-2"/>
          <a:stretch>
            <a:fillRect/>
          </a:stretch>
        </p:blipFill>
        <p:spPr>
          <a:xfrm>
            <a:off x="628650" y="1022350"/>
            <a:ext cx="5010150" cy="481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文本框 7"/>
          <p:cNvSpPr txBox="1"/>
          <p:nvPr/>
        </p:nvSpPr>
        <p:spPr>
          <a:xfrm>
            <a:off x="8321040" y="2446655"/>
            <a:ext cx="34848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ru-RU" altLang="zh-CN" sz="24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8626475" y="3290888"/>
            <a:ext cx="2205038" cy="0"/>
          </a:xfrm>
          <a:prstGeom prst="line">
            <a:avLst/>
          </a:prstGeom>
          <a:ln w="3175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6662738" y="2600325"/>
            <a:ext cx="1657350" cy="165735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5" name="文本框 5"/>
          <p:cNvSpPr txBox="1"/>
          <p:nvPr/>
        </p:nvSpPr>
        <p:spPr>
          <a:xfrm>
            <a:off x="7132638" y="2828925"/>
            <a:ext cx="719137" cy="1200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72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燕尾形 11"/>
          <p:cNvSpPr/>
          <p:nvPr/>
        </p:nvSpPr>
        <p:spPr>
          <a:xfrm>
            <a:off x="-306387" y="6534150"/>
            <a:ext cx="11487150" cy="133350"/>
          </a:xfrm>
          <a:prstGeom prst="chevron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28600"/>
            <a:ext cx="152400" cy="476250"/>
          </a:xfrm>
          <a:prstGeom prst="rect">
            <a:avLst/>
          </a:prstGeom>
          <a:solidFill>
            <a:srgbClr val="0C1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文本框 13"/>
          <p:cNvSpPr txBox="1"/>
          <p:nvPr/>
        </p:nvSpPr>
        <p:spPr>
          <a:xfrm>
            <a:off x="152400" y="282575"/>
            <a:ext cx="35356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Основное содержание плана</a:t>
            </a:r>
          </a:p>
        </p:txBody>
      </p:sp>
      <p:grpSp>
        <p:nvGrpSpPr>
          <p:cNvPr id="7172" name="组合 10"/>
          <p:cNvGrpSpPr/>
          <p:nvPr/>
        </p:nvGrpSpPr>
        <p:grpSpPr>
          <a:xfrm flipV="1">
            <a:off x="10133013" y="4862513"/>
            <a:ext cx="2095500" cy="2014537"/>
            <a:chOff x="9968001" y="-19050"/>
            <a:chExt cx="2243049" cy="2156028"/>
          </a:xfrm>
        </p:grpSpPr>
        <p:sp>
          <p:nvSpPr>
            <p:cNvPr id="10" name="任意多边形 9"/>
            <p:cNvSpPr/>
            <p:nvPr/>
          </p:nvSpPr>
          <p:spPr>
            <a:xfrm>
              <a:off x="10150326" y="0"/>
              <a:ext cx="2060724" cy="2113424"/>
            </a:xfrm>
            <a:custGeom>
              <a:avLst/>
              <a:gdLst>
                <a:gd name="connsiteX0" fmla="*/ 0 w 2060724"/>
                <a:gd name="connsiteY0" fmla="*/ 0 h 2113424"/>
                <a:gd name="connsiteX1" fmla="*/ 2060724 w 2060724"/>
                <a:gd name="connsiteY1" fmla="*/ 0 h 2113424"/>
                <a:gd name="connsiteX2" fmla="*/ 2060724 w 2060724"/>
                <a:gd name="connsiteY2" fmla="*/ 2113424 h 2113424"/>
                <a:gd name="connsiteX3" fmla="*/ 1922206 w 2060724"/>
                <a:gd name="connsiteY3" fmla="*/ 2106866 h 2113424"/>
                <a:gd name="connsiteX4" fmla="*/ 10464 w 2060724"/>
                <a:gd name="connsiteY4" fmla="*/ 207222 h 211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0724" h="2113424">
                  <a:moveTo>
                    <a:pt x="0" y="0"/>
                  </a:moveTo>
                  <a:lnTo>
                    <a:pt x="2060724" y="0"/>
                  </a:lnTo>
                  <a:lnTo>
                    <a:pt x="2060724" y="2113424"/>
                  </a:lnTo>
                  <a:lnTo>
                    <a:pt x="1922206" y="2106866"/>
                  </a:lnTo>
                  <a:cubicBezTo>
                    <a:pt x="914974" y="2010996"/>
                    <a:pt x="112568" y="1212623"/>
                    <a:pt x="10464" y="207222"/>
                  </a:cubicBezTo>
                  <a:close/>
                </a:path>
              </a:pathLst>
            </a:custGeom>
            <a:solidFill>
              <a:srgbClr val="0C1C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7174" name="图片 3"/>
            <p:cNvPicPr>
              <a:picLocks noChangeAspect="1"/>
            </p:cNvPicPr>
            <p:nvPr/>
          </p:nvPicPr>
          <p:blipFill>
            <a:blip r:embed="rId2"/>
            <a:srcRect l="-4073" t="49554" r="51590"/>
            <a:stretch>
              <a:fillRect/>
            </a:stretch>
          </p:blipFill>
          <p:spPr>
            <a:xfrm>
              <a:off x="9968001" y="-19050"/>
              <a:ext cx="2243049" cy="21560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文本框 15"/>
          <p:cNvSpPr txBox="1"/>
          <p:nvPr/>
        </p:nvSpPr>
        <p:spPr>
          <a:xfrm>
            <a:off x="1533525" y="1649413"/>
            <a:ext cx="9407525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Состояние научно-исследовательской работы в Арктике </a:t>
            </a:r>
          </a:p>
          <a:p>
            <a:r>
              <a:rPr lang="ru-RU" altLang="zh-CN" sz="2400" b="1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на момент составления плана</a:t>
            </a:r>
          </a:p>
        </p:txBody>
      </p:sp>
      <p:sp>
        <p:nvSpPr>
          <p:cNvPr id="7177" name="Content Placeholder 2"/>
          <p:cNvSpPr txBox="1"/>
          <p:nvPr/>
        </p:nvSpPr>
        <p:spPr>
          <a:xfrm>
            <a:off x="1504950" y="2479675"/>
            <a:ext cx="9845675" cy="2395855"/>
          </a:xfrm>
          <a:prstGeom prst="rect">
            <a:avLst/>
          </a:prstGeom>
          <a:noFill/>
          <a:ln w="9525">
            <a:noFill/>
          </a:ln>
        </p:spPr>
        <p:txBody>
          <a:bodyPr lIns="121682" tIns="60841" rIns="121682" bIns="60841" anchor="t"/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лан - директива, на которой могут основываться частные планы отдельных государственных и общественных научных учреждений и организаций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ри этом на момент составления плана организации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и учреждения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ведущие исследования в Арктике, чрезвычайно слабы в материальном и техническом отношении. Задачи их различны, и ни для одно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го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из них изучение Арктики не являлось основной задачей. Находятся в подчинении организаций, которые Арктикой не занимаются.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Специально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собственно Арктикой никто не занимается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аботы ограничиваются, как правило, районом Баренцева моря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Карское море и восточные районы не охвачены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ктуальнейшие вопросы зверобойного и рыбного промысла не изучены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Наблюдается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параллелизм работ,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решаются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очень узкие задачи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sz="1600" dirty="0">
              <a:solidFill>
                <a:srgbClr val="0C1C5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еобходимо создать центральный постоянный орган, который мог бы руководить всеми научными исследованиями в Арктике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Арктическая комиссия предлагает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создать Центральный Арктический институт с тремя секторами (Европейский, Сибирский и Дальневосточный), 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а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на местах - 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их </a:t>
            </a:r>
            <a:r>
              <a:rPr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филиалы-станции, лаборатории</a:t>
            </a:r>
            <a:r>
              <a:rPr lang="ru-RU" sz="1600" dirty="0">
                <a:solidFill>
                  <a:srgbClr val="0C1C5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2472</Words>
  <Application>Microsoft Office PowerPoint</Application>
  <PresentationFormat>Широкоэкранный</PresentationFormat>
  <Paragraphs>137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Microsoft YaHei</vt:lpstr>
      <vt:lpstr>Arial</vt:lpstr>
      <vt:lpstr>Calibri</vt:lpstr>
      <vt:lpstr>1_Office 主题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Марина Окунева</cp:lastModifiedBy>
  <cp:revision>51</cp:revision>
  <dcterms:created xsi:type="dcterms:W3CDTF">2016-01-05T11:02:00Z</dcterms:created>
  <dcterms:modified xsi:type="dcterms:W3CDTF">2021-12-29T12:28:17Z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