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441" r:id="rId3"/>
    <p:sldId id="440" r:id="rId4"/>
    <p:sldId id="442" r:id="rId5"/>
    <p:sldId id="443" r:id="rId6"/>
    <p:sldId id="464" r:id="rId7"/>
    <p:sldId id="465" r:id="rId8"/>
    <p:sldId id="452" r:id="rId9"/>
    <p:sldId id="463" r:id="rId10"/>
    <p:sldId id="466" r:id="rId11"/>
    <p:sldId id="467" r:id="rId12"/>
    <p:sldId id="469" r:id="rId13"/>
    <p:sldId id="470" r:id="rId14"/>
    <p:sldId id="451" r:id="rId15"/>
    <p:sldId id="445" r:id="rId16"/>
    <p:sldId id="471" r:id="rId17"/>
    <p:sldId id="444" r:id="rId18"/>
    <p:sldId id="459" r:id="rId19"/>
    <p:sldId id="460" r:id="rId20"/>
    <p:sldId id="472" r:id="rId21"/>
    <p:sldId id="473" r:id="rId22"/>
    <p:sldId id="474" r:id="rId23"/>
    <p:sldId id="450" r:id="rId24"/>
    <p:sldId id="449" r:id="rId25"/>
    <p:sldId id="461" r:id="rId26"/>
    <p:sldId id="475" r:id="rId27"/>
    <p:sldId id="455" r:id="rId28"/>
    <p:sldId id="476" r:id="rId29"/>
    <p:sldId id="468" r:id="rId30"/>
    <p:sldId id="477" r:id="rId31"/>
    <p:sldId id="458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66"/>
    <a:srgbClr val="0000CC"/>
    <a:srgbClr val="00FF00"/>
    <a:srgbClr val="FF6699"/>
    <a:srgbClr val="CCFFFF"/>
    <a:srgbClr val="008000"/>
    <a:srgbClr val="33CCCC"/>
    <a:srgbClr val="8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2918" autoAdjust="0"/>
  </p:normalViewPr>
  <p:slideViewPr>
    <p:cSldViewPr>
      <p:cViewPr varScale="1">
        <p:scale>
          <a:sx n="97" d="100"/>
          <a:sy n="9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5630-D299-408E-BB76-EBE993B166E5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64DD6-4AA7-46E6-BEBA-288E32B4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3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3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64DD6-4AA7-46E6-BEBA-288E32B41E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3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gif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10.jpeg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5F61F8FA-DE9A-4D5D-884D-802E526D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2939" y="1062751"/>
            <a:ext cx="8738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гуманитарный университет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901" y="2832824"/>
            <a:ext cx="89501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научно-исследовательской работе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8840" y="5877272"/>
            <a:ext cx="516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 2019 года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1"/>
          <a:stretch/>
        </p:blipFill>
        <p:spPr bwMode="auto">
          <a:xfrm>
            <a:off x="3698452" y="121482"/>
            <a:ext cx="1747094" cy="94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D0F1D2-BF36-4A92-B38B-FF106ABB447D}"/>
              </a:ext>
            </a:extLst>
          </p:cNvPr>
          <p:cNvSpPr/>
          <p:nvPr/>
        </p:nvSpPr>
        <p:spPr>
          <a:xfrm>
            <a:off x="2193821" y="1555194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РФФИ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sz="25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монографии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выпущено ряд учебных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</a:t>
            </a:r>
            <a:r>
              <a:rPr lang="ru-RU" sz="25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журналах международных баз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рецензируемых журналах ВАК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93ACBC4-6528-47D4-BB71-424DA85F1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4"/>
          <a:stretch/>
        </p:blipFill>
        <p:spPr bwMode="auto">
          <a:xfrm>
            <a:off x="295558" y="2399170"/>
            <a:ext cx="1701844" cy="21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4C87B15-1DA1-4946-A99F-53A52A13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8" y="147317"/>
            <a:ext cx="1729205" cy="21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5EDA55-C897-43D4-9D3D-07112C5B2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8" y="4631782"/>
            <a:ext cx="1794779" cy="196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754248-133E-4EBF-904C-3BF86CF47BE8}"/>
              </a:ext>
            </a:extLst>
          </p:cNvPr>
          <p:cNvSpPr txBox="1"/>
          <p:nvPr/>
        </p:nvSpPr>
        <p:spPr>
          <a:xfrm>
            <a:off x="2022496" y="308802"/>
            <a:ext cx="666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кафедрами в 2018 году реализованы: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068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D0F1D2-BF36-4A92-B38B-FF106ABB447D}"/>
              </a:ext>
            </a:extLst>
          </p:cNvPr>
          <p:cNvSpPr/>
          <p:nvPr/>
        </p:nvSpPr>
        <p:spPr>
          <a:xfrm>
            <a:off x="4139952" y="1782212"/>
            <a:ext cx="477944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Ю.Н. Олейника, реализуемый совместно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болгарскими психологами </a:t>
            </a:r>
            <a:r>
              <a:rPr lang="ru-RU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Великотырновского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Святых Кирилла и Мефодия, выполняемого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международного проекта «Развитие психологической науки </a:t>
            </a: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Второй мировой войны»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53EBB2-6011-4366-8599-5946B2D64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9948"/>
            <a:ext cx="3384376" cy="4848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1E33A-7AF1-4E3E-A7E7-41BB9E994164}"/>
              </a:ext>
            </a:extLst>
          </p:cNvPr>
          <p:cNvSpPr txBox="1"/>
          <p:nvPr/>
        </p:nvSpPr>
        <p:spPr>
          <a:xfrm>
            <a:off x="539552" y="202059"/>
            <a:ext cx="8180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истории 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5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D0F1D2-BF36-4A92-B38B-FF106ABB447D}"/>
              </a:ext>
            </a:extLst>
          </p:cNvPr>
          <p:cNvSpPr/>
          <p:nvPr/>
        </p:nvSpPr>
        <p:spPr>
          <a:xfrm>
            <a:off x="4041031" y="1326247"/>
            <a:ext cx="47794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группа преподавателей и аспирантов кафедры — проф. В.А.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Ситаров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проф. Л.В. Романюк, 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А.А. Фортунатов, 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аспиранты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Агеева и М.Ю.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Шонин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выиграли грант в Российском фонде фундаментальных исследований на тему «Психолого-педагогические факторы и условия формирования позиции ненасилия у студентов — будущих специалистов сферы психолого-педагогического сопровождения»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1E33A-7AF1-4E3E-A7E7-41BB9E994164}"/>
              </a:ext>
            </a:extLst>
          </p:cNvPr>
          <p:cNvSpPr txBox="1"/>
          <p:nvPr/>
        </p:nvSpPr>
        <p:spPr>
          <a:xfrm>
            <a:off x="611560" y="167322"/>
            <a:ext cx="8180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психологии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школы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9B618B-0B37-4841-82F5-6DD1692D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0863"/>
          <a:stretch/>
        </p:blipFill>
        <p:spPr>
          <a:xfrm>
            <a:off x="296689" y="1700808"/>
            <a:ext cx="3581573" cy="41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F930E2-72FD-4D10-B97D-92E2EA4C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4260"/>
            <a:ext cx="2717800" cy="283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42CB36-A4F5-4DFC-9663-EA425C9B7EFC}"/>
              </a:ext>
            </a:extLst>
          </p:cNvPr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иностранных языков и лингвистики</a:t>
            </a:r>
            <a:endParaRPr lang="ru-RU" dirty="0"/>
          </a:p>
        </p:txBody>
      </p:sp>
      <p:pic>
        <p:nvPicPr>
          <p:cNvPr id="5122" name="Picture 2" descr="C:\Users\Ольга Ушакова 2\Desktop\0b32f5a03e7a1ba88d633812a6bad9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31" y="2693231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350" y="1002291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в нашем Университете начался с открытия крупной международной конференции по проблемам билингвизма, которую организовал доцент кафедры Казаков Г.А. с участием  ученых из Японии, профессоров Германии и отечественных ученых из РАН</a:t>
            </a:r>
          </a:p>
        </p:txBody>
      </p:sp>
    </p:spTree>
    <p:extLst>
      <p:ext uri="{BB962C8B-B14F-4D97-AF65-F5344CB8AC3E}">
        <p14:creationId xmlns:p14="http://schemas.microsoft.com/office/powerpoint/2010/main" val="608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0E5AA8D5-6C8C-44C3-B249-F0DB3D830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Научно-организационные мероприятия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21235" y="1052736"/>
            <a:ext cx="86326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научных конференций - международных, всероссийских и межвузовских, круглых столов, форумов, в работе которых приняло участие более </a:t>
            </a:r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из различных городов России и ближнего и дальнего зарубежья: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конференция, посвященная Всемирному дню социальной справедливости «Социальная справедливость и гуманизм в современном обществе и государстве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«Благодаря Комсомолу…», посвященный 100-летию ВЛКСМ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«Стратегия устойчивого развития: экологические права и другие компоненты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Моисеевские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чтения. Культура и гуманитарные проблемы современной цивилизации»;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XXVIII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«Шекспировские чтения 2018: 400 лет бессмертия поэта» (при финансовой поддержке РФФИ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348DFB52-E480-4945-A4B0-AF6923E6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публикациях 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научно-педагогических работников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09614" y="1591924"/>
            <a:ext cx="87548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Монографий —  </a:t>
            </a:r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Учебников и учебных пособий —  </a:t>
            </a:r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Научных статей — </a:t>
            </a:r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том числе:</a:t>
            </a:r>
          </a:p>
          <a:p>
            <a:pPr marL="717550"/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журналах, индексируемых информационно-аналитической системой РИНЦ —  </a:t>
            </a:r>
            <a:r>
              <a:rPr lang="ru-RU" sz="24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в журналах, индексируемых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Agris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1338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в журналах, входящих в перечень ВАК —  </a:t>
            </a:r>
            <a:r>
              <a:rPr lang="ru-RU" sz="2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348DFB52-E480-4945-A4B0-AF6923E6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научно-педагогических работников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09614" y="1591924"/>
            <a:ext cx="8754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 Ушакова 2\Desktop\прокурорский надзор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r="69010" b="40888"/>
          <a:stretch/>
        </p:blipFill>
        <p:spPr bwMode="auto">
          <a:xfrm>
            <a:off x="467544" y="991172"/>
            <a:ext cx="1873144" cy="26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Ушакова 2\Desktop\политолог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/>
          <a:stretch/>
        </p:blipFill>
        <p:spPr bwMode="auto">
          <a:xfrm>
            <a:off x="3361004" y="911082"/>
            <a:ext cx="1948881" cy="26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Ушакова 2\Desktop\социология 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42160"/>
            <a:ext cx="2035204" cy="26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 Ушакова 2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4" y="3918591"/>
            <a:ext cx="1851735" cy="26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 Ушакова 2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32" y="3918591"/>
            <a:ext cx="2039443" cy="26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 Ушакова 2\Desktop\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30" y="3974317"/>
            <a:ext cx="1838255" cy="25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42A1DD9F-530A-4068-A4C2-29FFC133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РИНЦ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09614" y="2276872"/>
            <a:ext cx="50824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</a:t>
            </a:r>
          </a:p>
          <a:p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2085  </a:t>
            </a:r>
            <a:r>
              <a:rPr lang="ru-RU" sz="2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научно-образовательных организаций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место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743 </a:t>
            </a:r>
            <a:r>
              <a:rPr lang="ru-RU" sz="2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место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143 </a:t>
            </a:r>
            <a:r>
              <a:rPr lang="ru-RU" sz="2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 г. Москвы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- 29 место 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060848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 В.А. (35)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Ильинский И.М. (26)</a:t>
            </a:r>
          </a:p>
          <a:p>
            <a:pPr algn="r"/>
            <a:r>
              <a:rPr 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Ситаров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 (20)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А.В. (18) 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Ю.А. (17) 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Ковалева А.И. (17)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Н.В. (16)</a:t>
            </a:r>
          </a:p>
          <a:p>
            <a:pPr algn="r"/>
            <a:r>
              <a:rPr 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Ламажаа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Ч.К. (16)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9161" y="1348319"/>
            <a:ext cx="893045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</a:t>
            </a:r>
            <a:r>
              <a:rPr lang="ru-RU" sz="1900" b="1" dirty="0" err="1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9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негосударственных вузов страны </a:t>
            </a:r>
            <a:r>
              <a:rPr lang="ru-RU" sz="22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5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1588AC87-FCFD-4988-A1BD-9DCAB124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5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3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структурным подразделениям университета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94563" y="1668424"/>
            <a:ext cx="875487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ИФПИ — 47</a:t>
            </a:r>
          </a:p>
          <a:p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философии, культурологии и политологии — 29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уголовно-правовых и специальных дисциплин — 28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социологии — 25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истории и регионоведения — 23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психологии высшей школы — 20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психологии и истории психологии — 17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государственно-правовых дисциплин — 16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социальной и этнической психологии — 14</a:t>
            </a:r>
          </a:p>
          <a:p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AC6C946-FDEE-41BB-900A-88332C5A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</a:t>
            </a:r>
            <a:endParaRPr lang="ru-RU" sz="3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7374225-5227-498A-8B2F-B2BE1893E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65819"/>
              </p:ext>
            </p:extLst>
          </p:nvPr>
        </p:nvGraphicFramePr>
        <p:xfrm>
          <a:off x="1187624" y="1484784"/>
          <a:ext cx="6696744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709">
                  <a:extLst>
                    <a:ext uri="{9D8B030D-6E8A-4147-A177-3AD203B41FA5}">
                      <a16:colId xmlns:a16="http://schemas.microsoft.com/office/drawing/2014/main" xmlns="" val="2767196751"/>
                    </a:ext>
                  </a:extLst>
                </a:gridCol>
                <a:gridCol w="3075035">
                  <a:extLst>
                    <a:ext uri="{9D8B030D-6E8A-4147-A177-3AD203B41FA5}">
                      <a16:colId xmlns:a16="http://schemas.microsoft.com/office/drawing/2014/main" xmlns="" val="505209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 РФФИ 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млн. 480 тыс. руб. </a:t>
                      </a:r>
                    </a:p>
                    <a:p>
                      <a:r>
                        <a:rPr lang="ru-RU" sz="16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тем)</a:t>
                      </a:r>
                      <a:endParaRPr lang="ru-RU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04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Президента РФ для молодых российских ученых 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тыс. руб. </a:t>
                      </a:r>
                    </a:p>
                    <a:p>
                      <a:r>
                        <a:rPr lang="ru-RU" sz="17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тема)</a:t>
                      </a:r>
                      <a:endParaRPr lang="ru-RU" sz="17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144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 на выполнение НИР </a:t>
                      </a:r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2 985,9 тыс. руб.</a:t>
                      </a:r>
                    </a:p>
                    <a:p>
                      <a:endParaRPr lang="ru-RU" sz="1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78327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6B8D851-36BA-4079-9F6C-3D5269EBB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20056"/>
              </p:ext>
            </p:extLst>
          </p:nvPr>
        </p:nvGraphicFramePr>
        <p:xfrm>
          <a:off x="1187624" y="3643243"/>
          <a:ext cx="66967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709">
                  <a:extLst>
                    <a:ext uri="{9D8B030D-6E8A-4147-A177-3AD203B41FA5}">
                      <a16:colId xmlns:a16="http://schemas.microsoft.com/office/drawing/2014/main" xmlns="" val="1163880172"/>
                    </a:ext>
                  </a:extLst>
                </a:gridCol>
                <a:gridCol w="3075035">
                  <a:extLst>
                    <a:ext uri="{9D8B030D-6E8A-4147-A177-3AD203B41FA5}">
                      <a16:colId xmlns:a16="http://schemas.microsoft.com/office/drawing/2014/main" xmlns="" val="2339521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финансирования грантов научными фондами 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10080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858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затрат на  научные исследования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54 470,24 тыс. руб.</a:t>
                      </a: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796302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D321417-425F-4B27-AE4E-ACD50EB4A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66916"/>
              </p:ext>
            </p:extLst>
          </p:nvPr>
        </p:nvGraphicFramePr>
        <p:xfrm>
          <a:off x="276621" y="5240818"/>
          <a:ext cx="859075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0758">
                  <a:extLst>
                    <a:ext uri="{9D8B030D-6E8A-4147-A177-3AD203B41FA5}">
                      <a16:colId xmlns:a16="http://schemas.microsoft.com/office/drawing/2014/main" xmlns="" val="350850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подано 7 заявок  в различные научные фонды на общую сумму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 тыс. руб.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48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0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27C405DB-5AFF-40D8-BB39-396DBBC85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188640"/>
            <a:ext cx="56166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системы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в РФ</a:t>
            </a:r>
          </a:p>
        </p:txBody>
      </p:sp>
      <p:pic>
        <p:nvPicPr>
          <p:cNvPr id="2052" name="Picture 4" descr="C:\Users\Ольга Ушакова 2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1308517"/>
            <a:ext cx="9144000" cy="48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AC6C946-FDEE-41BB-900A-88332C5A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780" y="1268760"/>
            <a:ext cx="878497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ИФПИ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млн. 980 тыс. руб</a:t>
            </a:r>
            <a:r>
              <a:rPr lang="ru-RU" sz="2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истории психологии 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400 тыс. руб</a:t>
            </a:r>
            <a:r>
              <a:rPr lang="ru-RU" sz="2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этической психологии 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тыс. руб</a:t>
            </a:r>
            <a:r>
              <a:rPr lang="ru-RU" sz="2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психологии высшей школы 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тыс. руб</a:t>
            </a:r>
            <a:r>
              <a:rPr lang="ru-RU" sz="2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статистики, маркетинга и бухгалтерского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прикладной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тыс. руб</a:t>
            </a:r>
            <a:r>
              <a:rPr lang="ru-RU" sz="2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 —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059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AC6C946-FDEE-41BB-900A-88332C5A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конкурсы 2019 года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и истории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социальной и этнической психологии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иностранных языков и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лингвистики</a:t>
            </a:r>
          </a:p>
          <a:p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педагогики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психологии высшей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рекламы и массовых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ИФПИ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психофизиологии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4867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AC6C946-FDEE-41BB-900A-88332C5A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РИНЦ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3" y="1278991"/>
            <a:ext cx="65162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</a:p>
          <a:p>
            <a:r>
              <a:rPr lang="ru-RU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Сошникова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 — 11</a:t>
            </a:r>
          </a:p>
          <a:p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рекламы, журналистики и дизайна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Бородай А.Д. — 6</a:t>
            </a:r>
          </a:p>
          <a:p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психологии, педагогики и социологии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Балабанова Е.С. — 4</a:t>
            </a:r>
          </a:p>
        </p:txBody>
      </p:sp>
      <p:pic>
        <p:nvPicPr>
          <p:cNvPr id="4098" name="Picture 2" descr="C:\Users\Ольга Ушакова 2\Desktop\333c97a26de804620f7672c66e8e814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/>
          <a:stretch/>
        </p:blipFill>
        <p:spPr bwMode="auto">
          <a:xfrm>
            <a:off x="592202" y="2636912"/>
            <a:ext cx="1430759" cy="13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 Ушакова 2\Desktop\a289bb22825276e082b74dd8ad2db1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6" y="4437111"/>
            <a:ext cx="1383085" cy="13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 Ушакова 2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4" y="1124744"/>
            <a:ext cx="1459438" cy="11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D13455A8-3394-44F7-A7B3-C00B7D9C6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55668" y="1556792"/>
            <a:ext cx="86326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452438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«Неделя студенческой науки» </a:t>
            </a:r>
          </a:p>
          <a:p>
            <a:pPr marL="265113" indent="452438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мероприятий, при участии более </a:t>
            </a:r>
            <a:r>
              <a:rPr lang="ru-RU" sz="2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студентов)</a:t>
            </a:r>
          </a:p>
          <a:p>
            <a:pPr marL="265113" indent="452438"/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indent="-452438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 на лучшую научную работу среди студентов Союза негосударственных вузов Москвы и Московской области </a:t>
            </a:r>
          </a:p>
          <a:p>
            <a:pPr marL="265113" indent="452438"/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получили золотые медали СНВ)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D3ED722-95D6-4EDB-90F9-FB9EF274C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Диссертационный совет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76190" y="1268760"/>
            <a:ext cx="86326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Защищена </a:t>
            </a: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диссертация на соискание ученой степени кандидата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культурологии.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к защите диссертация на соискание ученой степени доктора культурологии, защита состоится 13 марта 2019 года. 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22D4F759-7194-45D6-90C0-38FC69B1B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670" y="232287"/>
            <a:ext cx="869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Дипломы об окончании аспирантуры получили 10 человек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2B756F-53E0-4BA1-A97D-8BF7516BA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" y="928228"/>
            <a:ext cx="3791215" cy="26816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B10736-230D-4309-8639-A61B8541C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64" y="765737"/>
            <a:ext cx="3791214" cy="26816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C679AF-9E70-450B-9B58-1203D63E9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01" y="1079803"/>
            <a:ext cx="3541841" cy="25052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16A383-5CCB-404C-9123-CB173D16C6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7" y="1357400"/>
            <a:ext cx="4062994" cy="28739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285BD85-BB31-4932-9F7C-F26190E87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26" y="1714111"/>
            <a:ext cx="3791214" cy="26816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3E69708-B03B-4F75-B4E3-F01AC775A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1" y="858650"/>
            <a:ext cx="1236560" cy="171092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B71C8E9-6B1B-401B-837D-970339C84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04" y="2156178"/>
            <a:ext cx="4062994" cy="28739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800348-0E18-4ADB-96A1-D0416A116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" y="3899572"/>
            <a:ext cx="3791214" cy="26816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0BF2410-6DAD-4CCF-9D03-F4C0C7697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61" y="2407724"/>
            <a:ext cx="6118481" cy="43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D3ED722-95D6-4EDB-90F9-FB9EF274C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аспирантов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39" y="1536174"/>
            <a:ext cx="8632664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хозяйства и государственной службы при Президенте Российской Федерации</a:t>
            </a:r>
          </a:p>
          <a:p>
            <a:r>
              <a:rPr lang="ru-RU" sz="225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Сергей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аспирант кафедры философии, культурологии и политологии – научный руководитель – </a:t>
            </a:r>
            <a:r>
              <a:rPr lang="ru-RU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Сковиков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РАН 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5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Зинина </a:t>
            </a:r>
            <a:r>
              <a:rPr lang="ru-RU" sz="225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аспирантка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социальной и этнической психологии – научный руководитель – Емельянова Т.П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 институт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РАО </a:t>
            </a:r>
            <a:endParaRPr lang="ru-RU" sz="22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5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Грибанова Светлана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аспирантка </a:t>
            </a: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общей психологии и истории психологии – научный руководитель – Филиппова Г.Г.</a:t>
            </a:r>
          </a:p>
        </p:txBody>
      </p:sp>
    </p:spTree>
    <p:extLst>
      <p:ext uri="{BB962C8B-B14F-4D97-AF65-F5344CB8AC3E}">
        <p14:creationId xmlns:p14="http://schemas.microsoft.com/office/powerpoint/2010/main" val="35716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467D6A85-76FF-4A02-B38B-DF92AFCA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фундаментальных и прикладных исследований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64072" y="1453265"/>
            <a:ext cx="7916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8 конкурсов на замещение должностей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работников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3850"/>
            <a:ext cx="1944216" cy="25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Ольга Ушакова 2\Desktop\Кост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" y="1965571"/>
            <a:ext cx="2034852" cy="16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Ольга Ушакова 2\Desktop\Захаров-Николай-Владимирови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64" y="3930149"/>
            <a:ext cx="1896413" cy="24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Ушакова 2\Desktop\Карпухин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9458" b="2801"/>
          <a:stretch/>
        </p:blipFill>
        <p:spPr bwMode="auto">
          <a:xfrm>
            <a:off x="3748297" y="3728374"/>
            <a:ext cx="1348282" cy="18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 Ушакова 2\Desktop\Гайдин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4083" r="12246" b="7894"/>
          <a:stretch/>
        </p:blipFill>
        <p:spPr bwMode="auto">
          <a:xfrm>
            <a:off x="4716016" y="2204419"/>
            <a:ext cx="1656184" cy="13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 Ушакова 2\Desktop\Макаревич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9918" y="4104853"/>
            <a:ext cx="1407618" cy="20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OneDrive\2004-2017 ИФПИ\Фото\Севастьянов (2).JPG">
            <a:extLst>
              <a:ext uri="{FF2B5EF4-FFF2-40B4-BE49-F238E27FC236}">
                <a16:creationId xmlns:a16="http://schemas.microsoft.com/office/drawing/2014/main" xmlns="" id="{3FECBF80-9350-46FC-BDEA-0F410796F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6880"/>
          <a:stretch/>
        </p:blipFill>
        <p:spPr bwMode="auto">
          <a:xfrm>
            <a:off x="6744789" y="1965571"/>
            <a:ext cx="1996584" cy="17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 Ушакова 2\Desktop\1447101815_sergey-lukov-31.09.2015-spb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1"/>
          <a:stretch/>
        </p:blipFill>
        <p:spPr bwMode="auto">
          <a:xfrm>
            <a:off x="2555776" y="2215662"/>
            <a:ext cx="1711763" cy="12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 Ушакова 2\Desktop\7Nk8DIP3eq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1" y="4102856"/>
            <a:ext cx="1337997" cy="20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467D6A85-76FF-4A02-B38B-DF92AFCA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 Ушакова 2\Desktop\Attachments_lageeva@mosgu.ru_2019-02-25_13-42-21\b6f37ed2b125986d3a97c435147a0b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19094"/>
          <a:stretch/>
        </p:blipFill>
        <p:spPr bwMode="auto">
          <a:xfrm>
            <a:off x="171063" y="3717032"/>
            <a:ext cx="2205362" cy="249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 Ушакова 2\Desktop\Attachments_lageeva@mosgu.ru_2019-02-25_13-42-21\d861ec1720da8ce51c392751b772d9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22" y="4351024"/>
            <a:ext cx="3168352" cy="2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Olga_data\Рабочее МосГУ\0 Мероприятия\9 23.05.2018 Благодаря комсомолу\3 Новость на сайт 28.05.2018\IMG_06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16798" r="5657"/>
          <a:stretch/>
        </p:blipFill>
        <p:spPr bwMode="auto">
          <a:xfrm>
            <a:off x="6362819" y="997966"/>
            <a:ext cx="2448272" cy="15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Olga_data\Рабочее МосГУ\0 Мероприятия\9 23.05.2018 Благодаря комсомолу\3 Новость на сайт 28.05.2018\IMG_06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25" y="1748085"/>
            <a:ext cx="3477483" cy="23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фундаментальных и прикладных исследований</a:t>
            </a:r>
            <a:endParaRPr lang="ru-RU" sz="3000" dirty="0"/>
          </a:p>
        </p:txBody>
      </p:sp>
      <p:pic>
        <p:nvPicPr>
          <p:cNvPr id="23" name="Picture 2" descr="http://www.mosgu.ru/nauchnaya/conference/210411/foto/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12015" r="5319" b="-995"/>
          <a:stretch/>
        </p:blipFill>
        <p:spPr bwMode="auto">
          <a:xfrm>
            <a:off x="168127" y="1348319"/>
            <a:ext cx="2232248" cy="171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694854"/>
            <a:ext cx="2672079" cy="400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EDAFF835-8FDA-40C3-983C-EDE0FE0A4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фундаментальных и прикладных исследований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412776"/>
            <a:ext cx="51343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журнала «Знание. Понимание. Умение» заключено около 70 лицензионных соглашений (договоров) между субъектами интеллектуальной деятельности, их ведению, учету и хранению</a:t>
            </a:r>
          </a:p>
          <a:p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«Знание. Понимание. Умение» 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в новый перечень журналов, рекомендованных ВАК для публикации материалов аспирантов и докторантов по трем направлениям (философия, социология, культурология) </a:t>
            </a:r>
          </a:p>
          <a:p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издания МосГУ успешно прошли экспертизу Ассоциации научных редакторов и издателей (России) 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ьга Ушакова 2\Desktop\1301167789_img_948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520280" cy="38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C0EC2265-756F-414A-9F5B-0FDEA11BB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МосГУ по показателю 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«Научно-исследовательская деятельность» 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пороговыми значениями</a:t>
            </a:r>
          </a:p>
          <a:p>
            <a:endParaRPr lang="ru-RU" dirty="0"/>
          </a:p>
        </p:txBody>
      </p:sp>
      <p:pic>
        <p:nvPicPr>
          <p:cNvPr id="3074" name="Picture 2" descr="C:\Users\Ольга Ушакова 2\Desktop\слайд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233400" cy="35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 Ушакова 2\Desktop\наименование таблиц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" y="1628800"/>
            <a:ext cx="828833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Ушакова 2\Desktop\е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" y="2250692"/>
            <a:ext cx="828833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EDAFF835-8FDA-40C3-983C-EDE0FE0A4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журналы</a:t>
            </a:r>
            <a:endParaRPr lang="ru-RU" sz="3000" dirty="0"/>
          </a:p>
        </p:txBody>
      </p:sp>
      <p:pic>
        <p:nvPicPr>
          <p:cNvPr id="2050" name="Picture 2" descr="C:\Users\Ольга Ушакова 2\Desktop\ЗПУ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5" y="1484784"/>
            <a:ext cx="25812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 Ушакова 2\Desktop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8" y="2060848"/>
            <a:ext cx="2543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 Ушакова 2\Desktop\горизонт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50" y="1499071"/>
            <a:ext cx="25527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6AFB6600-6448-461E-A5B7-957AB81C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376" y="2996952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686E8A-C7EA-4040-9812-F455FB623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1"/>
          <a:stretch/>
        </p:blipFill>
        <p:spPr bwMode="auto">
          <a:xfrm>
            <a:off x="3203848" y="116632"/>
            <a:ext cx="2989720" cy="161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 показателей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«Научно-исследовательская деятельность»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пороговыми значениями</a:t>
            </a:r>
          </a:p>
          <a:p>
            <a:endParaRPr lang="ru-RU" dirty="0"/>
          </a:p>
        </p:txBody>
      </p:sp>
      <p:pic>
        <p:nvPicPr>
          <p:cNvPr id="4102" name="Picture 6" descr="C:\Users\Ольга Ушакова 2\Desktop\табли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23988"/>
            <a:ext cx="8928992" cy="51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9B4DCC44-97CA-40F0-8876-C17F8DD2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Шестнадцать показателей раздела 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«Научно-исследовательская деятельность»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показателями частных вузов и вузов Москвы</a:t>
            </a:r>
          </a:p>
          <a:p>
            <a:endParaRPr lang="ru-RU" dirty="0"/>
          </a:p>
        </p:txBody>
      </p:sp>
      <p:pic>
        <p:nvPicPr>
          <p:cNvPr id="4100" name="Picture 4" descr="C:\Users\Ольга Ушакова 2\Desktop\частны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1" y="1945279"/>
            <a:ext cx="4993118" cy="29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 Ушакова 2\Desktop\моск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37" y="3428999"/>
            <a:ext cx="5311451" cy="30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 Ушакова 2\Desktop\Костина.jpg">
            <a:extLst>
              <a:ext uri="{FF2B5EF4-FFF2-40B4-BE49-F238E27FC236}">
                <a16:creationId xmlns:a16="http://schemas.microsoft.com/office/drawing/2014/main" xmlns="" id="{22C9C6D4-DCCB-49AD-9BFC-4B5057CA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6" y="1916832"/>
            <a:ext cx="26622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873DB7D-AD7F-4A64-A553-34DA20AF5FF8}"/>
              </a:ext>
            </a:extLst>
          </p:cNvPr>
          <p:cNvSpPr/>
          <p:nvPr/>
        </p:nvSpPr>
        <p:spPr>
          <a:xfrm>
            <a:off x="3654388" y="1123441"/>
            <a:ext cx="50878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преподавателями кафедры было опубликовано: 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</a:t>
            </a:r>
            <a:r>
              <a:rPr lang="ru-RU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монографий (2 из них - коллективные);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статей в журналах, входящих в перечень ВАК;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– в журнал международной базы 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учебника;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статей, зарегистрированных в РИНЦ;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преподаватели приняли участие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национальных и международных конференциях;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       были проведены  </a:t>
            </a:r>
            <a:r>
              <a:rPr lang="ru-RU" sz="2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студенческих научных мероприятий.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AF8E96-4D9A-44E5-854E-5898290C5621}"/>
              </a:ext>
            </a:extLst>
          </p:cNvPr>
          <p:cNvSpPr txBox="1"/>
          <p:nvPr/>
        </p:nvSpPr>
        <p:spPr>
          <a:xfrm>
            <a:off x="209615" y="332656"/>
            <a:ext cx="86326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философии, культурологии и политологии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7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6D0F1D2-BF36-4A92-B38B-FF106ABB447D}"/>
              </a:ext>
            </a:extLst>
          </p:cNvPr>
          <p:cNvSpPr/>
          <p:nvPr/>
        </p:nvSpPr>
        <p:spPr>
          <a:xfrm>
            <a:off x="2966138" y="1067751"/>
            <a:ext cx="56166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 Анатолий Акимович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«Формирование криминального менталитета в России: история и современность» и «Не преступая запрета: взгляд историка на преступления и наказания», посвященные истории криминальной культуры и криминалитета в нашей стране с древнейших времен до наших дней.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42B614-A4E7-4C6A-BC84-0415EB3F2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5"/>
          <a:stretch/>
        </p:blipFill>
        <p:spPr>
          <a:xfrm>
            <a:off x="444663" y="1153413"/>
            <a:ext cx="1963662" cy="22531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22505C-F5A7-47B8-B9DB-AC70C26D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" y="3907128"/>
            <a:ext cx="1963662" cy="261821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E74D0ED-C3D1-4477-A62A-F6450D6FED3B}"/>
              </a:ext>
            </a:extLst>
          </p:cNvPr>
          <p:cNvSpPr/>
          <p:nvPr/>
        </p:nvSpPr>
        <p:spPr>
          <a:xfrm>
            <a:off x="3007600" y="3988061"/>
            <a:ext cx="56166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Юрий Альбертович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«Юрий Андропов. На пути к власти», в которой автор исследовал ранее неизвестные страницы биографии будущего лидера СССР в первые послевоенные годы.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4426A-91D2-443A-A636-5DF830202F42}"/>
              </a:ext>
            </a:extLst>
          </p:cNvPr>
          <p:cNvSpPr txBox="1"/>
          <p:nvPr/>
        </p:nvSpPr>
        <p:spPr>
          <a:xfrm>
            <a:off x="209615" y="332656"/>
            <a:ext cx="863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истории и регионоведения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2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805685F7-3751-4F9F-ADA0-061768C84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615" y="332656"/>
            <a:ext cx="863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 науки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11043" y="1268760"/>
            <a:ext cx="8632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Фестиваля в 2018 году прошли следующие мероприятия: Конференция молодых экспертов «Человек на войне: страницы Великой Отечественной войны» (модератор Васильев Ю.А.); 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научный форум «Исторический сюжет: история будущего в предсказаниях, произведениях писателей-фантастов, научных прогнозах» (модератор Жукова О.Г.);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научный круглый стол «Отечественный исторический кинематограф: правда и вымысел о Великой Отечественной войне» (модератор Жукова О.Г.). 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Фестивале приняло участие более 160 студентов МосГУ.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 Ушакова 2\Desktop\фон 2.png">
            <a:extLst>
              <a:ext uri="{FF2B5EF4-FFF2-40B4-BE49-F238E27FC236}">
                <a16:creationId xmlns:a16="http://schemas.microsoft.com/office/drawing/2014/main" xmlns="" id="{B9471120-1012-47D8-95C5-F8362A2E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42CB36-A4F5-4DFC-9663-EA425C9B7EFC}"/>
              </a:ext>
            </a:extLst>
          </p:cNvPr>
          <p:cNvSpPr txBox="1"/>
          <p:nvPr/>
        </p:nvSpPr>
        <p:spPr>
          <a:xfrm>
            <a:off x="209615" y="332656"/>
            <a:ext cx="8632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социологии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07356A9-F43F-4327-8E99-206FBB2E34F1}"/>
              </a:ext>
            </a:extLst>
          </p:cNvPr>
          <p:cNvSpPr/>
          <p:nvPr/>
        </p:nvSpPr>
        <p:spPr>
          <a:xfrm>
            <a:off x="611560" y="1484784"/>
            <a:ext cx="4470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результатом работы научной школы по социологии явился выпуск монографии «Социология молодежи: научная школа Московского гуманитарного университета» часть 2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 Ушакова 2\Desktop\Arhiv_2016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28" y="980728"/>
            <a:ext cx="3384376" cy="50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5013</TotalTime>
  <Words>1321</Words>
  <Application>Microsoft Office PowerPoint</Application>
  <PresentationFormat>Экран (4:3)</PresentationFormat>
  <Paragraphs>221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Ушакова</dc:creator>
  <cp:lastModifiedBy>User</cp:lastModifiedBy>
  <cp:revision>349</cp:revision>
  <cp:lastPrinted>2018-03-15T11:24:23Z</cp:lastPrinted>
  <dcterms:created xsi:type="dcterms:W3CDTF">2018-02-13T09:56:56Z</dcterms:created>
  <dcterms:modified xsi:type="dcterms:W3CDTF">2019-03-11T06:55:47Z</dcterms:modified>
</cp:coreProperties>
</file>