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6"/>
  </p:notesMasterIdLst>
  <p:handoutMasterIdLst>
    <p:handoutMasterId r:id="rId17"/>
  </p:handoutMasterIdLst>
  <p:sldIdLst>
    <p:sldId id="304" r:id="rId5"/>
    <p:sldId id="299" r:id="rId6"/>
    <p:sldId id="317" r:id="rId7"/>
    <p:sldId id="318" r:id="rId8"/>
    <p:sldId id="319" r:id="rId9"/>
    <p:sldId id="308" r:id="rId10"/>
    <p:sldId id="320" r:id="rId11"/>
    <p:sldId id="321" r:id="rId12"/>
    <p:sldId id="322" r:id="rId13"/>
    <p:sldId id="314" r:id="rId14"/>
    <p:sldId id="305" r:id="rId15"/>
  </p:sldIdLst>
  <p:sldSz cx="12192000" cy="6858000"/>
  <p:notesSz cx="6858000" cy="9144000"/>
  <p:defaultTextStyle>
    <a:defPPr rtl="0"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7" name="Автор" initials="A" lastIdx="0" clrIdx="6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3750" autoAdjust="0"/>
  </p:normalViewPr>
  <p:slideViewPr>
    <p:cSldViewPr snapToGrid="0">
      <p:cViewPr>
        <p:scale>
          <a:sx n="70" d="100"/>
          <a:sy n="70" d="100"/>
        </p:scale>
        <p:origin x="536" y="-176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5" d="100"/>
          <a:sy n="85" d="100"/>
        </p:scale>
        <p:origin x="3876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commentAuthors" Target="commentAuthors.xml"/><Relationship Id="rId3" Type="http://schemas.openxmlformats.org/officeDocument/2006/relationships/customXml" Target="../customXml/item3.xml"/><Relationship Id="rId21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handoutMaster" Target="handoutMasters/handoutMaster1.xml"/><Relationship Id="rId2" Type="http://schemas.openxmlformats.org/officeDocument/2006/relationships/customXml" Target="../customXml/item2.xml"/><Relationship Id="rId16" Type="http://schemas.openxmlformats.org/officeDocument/2006/relationships/notesMaster" Target="notesMasters/notesMaster1.xml"/><Relationship Id="rId20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microsoft.com/office/2018/10/relationships/authors" Target="authors.xml"/><Relationship Id="rId10" Type="http://schemas.openxmlformats.org/officeDocument/2006/relationships/slide" Target="slides/slide6.xml"/><Relationship Id="rId19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>
            <a:extLst>
              <a:ext uri="{FF2B5EF4-FFF2-40B4-BE49-F238E27FC236}">
                <a16:creationId xmlns:a16="http://schemas.microsoft.com/office/drawing/2014/main" id="{A2FC99A8-74A1-4817-9F9A-85655000A69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ru-RU"/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D6F0050F-2705-4253-AECF-492B9533166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59452956-4B3B-4378-8348-8229ED2FE51C}" type="datetime1">
              <a:rPr lang="ru-RU" smtClean="0"/>
              <a:t>29.12.2021</a:t>
            </a:fld>
            <a:endParaRPr lang="ru-RU" dirty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BC82020C-C130-402B-AA32-21B4682F7DC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ru-RU"/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450932CD-F2EA-4034-AB59-84AF68B102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F6FA979-4A60-410C-92BE-2E8CA23BCC7D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6190493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ru-RU" noProof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3162F71-77D4-4FC5-B9BE-D15191AC8034}" type="datetime1">
              <a:rPr lang="ru-RU" smtClean="0"/>
              <a:pPr/>
              <a:t>29.12.2021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ru-RU" noProof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B990660-4B7D-4C11-96DB-B19FFA8CA93C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ru-RU" smtClean="0"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9576304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ru-RU" smtClean="0"/>
              <a:t>10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8348968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ru-RU" smtClean="0"/>
              <a:t>11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0626468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ru-RU" smtClean="0"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ru-RU" smtClean="0"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9605764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ru-RU" smtClean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4827047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ru-RU" smtClean="0"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1770651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ru-RU" smtClean="0"/>
              <a:t>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5114258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ru-RU" smtClean="0"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1395155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ru-RU" smtClean="0"/>
              <a:t>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6550322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ru-RU" smtClean="0"/>
              <a:t>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71142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итульный слайд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Прямоугольник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ru-RU" noProof="0">
                <a:latin typeface="Calibri Light" panose="020F0302020204030204" pitchFamily="34" charset="0"/>
              </a:rPr>
              <a:t>6.53</a:t>
            </a:r>
          </a:p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rtlCol="0" anchor="b">
            <a:normAutofit/>
          </a:bodyPr>
          <a:lstStyle>
            <a:lvl1pPr algn="l">
              <a:defRPr sz="3800" b="1"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37376" y="3483864"/>
            <a:ext cx="4379976" cy="613370"/>
          </a:xfrm>
        </p:spPr>
        <p:txBody>
          <a:bodyPr rtlCol="0"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/>
              <a:t>Щелкните, чтобы изменить</a:t>
            </a:r>
          </a:p>
        </p:txBody>
      </p:sp>
      <p:grpSp>
        <p:nvGrpSpPr>
          <p:cNvPr id="10" name="Рисунок 16" descr="абстрактное цветное изображение зданий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Рыночное 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rtlCol="0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1</a:t>
            </a:r>
          </a:p>
        </p:txBody>
      </p:sp>
      <p:sp>
        <p:nvSpPr>
          <p:cNvPr id="17" name="Текст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ru-RU" noProof="0"/>
              <a:t>2</a:t>
            </a:r>
          </a:p>
        </p:txBody>
      </p:sp>
      <p:sp>
        <p:nvSpPr>
          <p:cNvPr id="18" name="Текст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ru-RU" noProof="0"/>
              <a:t>3</a:t>
            </a:r>
          </a:p>
        </p:txBody>
      </p:sp>
      <p:sp>
        <p:nvSpPr>
          <p:cNvPr id="20" name="Текст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1" name="Текст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ru-RU" noProof="0"/>
              <a:t>ЗАГОЛОВОК РАЗДЕЛА</a:t>
            </a:r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2" name="Текст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ru-RU" noProof="0"/>
              <a:t>ЗАГОЛОВОК РАЗДЕЛА</a:t>
            </a:r>
          </a:p>
        </p:txBody>
      </p:sp>
      <p:sp>
        <p:nvSpPr>
          <p:cNvPr id="23" name="Текст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ru-RU" noProof="0"/>
              <a:t>ЗАГОЛОВОК РАЗДЕЛА</a:t>
            </a:r>
          </a:p>
        </p:txBody>
      </p:sp>
      <p:sp>
        <p:nvSpPr>
          <p:cNvPr id="19" name="Дата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Прямоугольник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lang="ru" sz="1800" b="0" kern="1200" dirty="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Calibri Light" panose="020F030202020403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6" name="Объект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7" name="Дата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8" name="Нижний колонтитул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Квадран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0" name="Текст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КВАДРАНТА</a:t>
            </a:r>
          </a:p>
        </p:txBody>
      </p:sp>
      <p:sp>
        <p:nvSpPr>
          <p:cNvPr id="11" name="Текст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КВАДРАНТА</a:t>
            </a:r>
          </a:p>
        </p:txBody>
      </p:sp>
      <p:sp>
        <p:nvSpPr>
          <p:cNvPr id="12" name="Текст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 rtlCol="0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КВАДРАНТА</a:t>
            </a:r>
          </a:p>
        </p:txBody>
      </p:sp>
      <p:sp>
        <p:nvSpPr>
          <p:cNvPr id="13" name="Текст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 rtlCol="0"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КВАДРАНТА</a:t>
            </a:r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Прямая соединительная линия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Дата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Стратегия развития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21" name="Текст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32" name="Текст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34" name="Текст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20" name="Текст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31" name="Текст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33" name="Текст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grpSp>
        <p:nvGrpSpPr>
          <p:cNvPr id="956" name="Рисунок 1925" descr="абстрактное цветное изображение зданий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959" name="Нижний колонтитул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ru-RU" noProof="0" smtClean="0"/>
              <a:pPr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923544" y="2670048"/>
            <a:ext cx="4901184" cy="3200400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6" name="Объект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364224" y="2532888"/>
            <a:ext cx="5166360" cy="3694176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7" name="Дата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8" name="Нижний колонтитул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Временная шка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39" name="Текст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Год</a:t>
            </a:r>
          </a:p>
        </p:txBody>
      </p:sp>
      <p:sp>
        <p:nvSpPr>
          <p:cNvPr id="40" name="Текст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1" name="Текст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2" name="Текст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3" name="Текст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4" name="Текст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Год</a:t>
            </a:r>
          </a:p>
        </p:txBody>
      </p:sp>
      <p:sp>
        <p:nvSpPr>
          <p:cNvPr id="45" name="Текст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6" name="Текст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7" name="Текст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8" name="Текст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9" name="Текст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0" name="Текст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1" name="Текст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2" name="Текст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3" name="Текст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4" name="Текст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5" name="Текст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6" name="Текст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7" name="Текст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8" name="Текст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9" name="Текст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0" name="Текст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1" name="Текст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2" name="Текст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3" name="Текст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4" name="Текст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cxnSp>
        <p:nvCxnSpPr>
          <p:cNvPr id="65" name="Прямая соединительная линия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Текст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rtlCol="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элемента</a:t>
            </a:r>
          </a:p>
        </p:txBody>
      </p:sp>
      <p:sp>
        <p:nvSpPr>
          <p:cNvPr id="67" name="Текст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 rtlCol="0"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 rtl="0"/>
            <a:r>
              <a:rPr lang="ru-RU" noProof="0"/>
              <a:t>месяц, год</a:t>
            </a:r>
          </a:p>
        </p:txBody>
      </p:sp>
      <p:sp>
        <p:nvSpPr>
          <p:cNvPr id="68" name="Дата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Финанс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15924" y="1825625"/>
            <a:ext cx="10360152" cy="4351338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Команда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9" name="Текст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13" name="Текст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14" name="Текст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5" name="Рисунок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17" name="Текст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18" name="Текст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9" name="Рисунок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21" name="Текст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22" name="Текст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23" name="Рисунок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Команда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604345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41" name="Рисунок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718645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42" name="Прямоугольник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604345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43" name="Рисунок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718645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604345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45" name="Рисунок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718645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604345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47" name="Рисунок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718645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248556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9" name="Текст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496594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3" name="Текст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25255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14" name="Текст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50063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7" name="Текст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25255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18" name="Текст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50063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21" name="Текст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25255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22" name="Текст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50063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25" name="Текст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550544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26" name="Текст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792606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29" name="Текст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54650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30" name="Текст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79458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33" name="Текст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54650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34" name="Текст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79458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37" name="Текст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54650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38" name="Текст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79458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54" name="Прямоугольник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3918920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55" name="Рисунок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033220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56" name="Прямоугольник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3918920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57" name="Рисунок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033220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58" name="Прямоугольник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3918920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59" name="Рисунок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033220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60" name="Прямоугольник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3918920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61" name="Рисунок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033220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Финансирова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7" name="Объект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8" name="Объект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9" name="Объект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0" name="Объект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1" name="Текст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ru-RU" noProof="0"/>
              <a:t>ЩЕЛКНИТЕ, ЧТОБЫ ИЗМЕНИТЬ ПОДЗАГОЛОВОК</a:t>
            </a:r>
          </a:p>
        </p:txBody>
      </p:sp>
      <p:sp>
        <p:nvSpPr>
          <p:cNvPr id="12" name="Текст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3" name="Текст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ru-RU" noProof="0"/>
              <a:t>ЩЕЛКНИТЕ, ЧТОБЫ ИЗМЕНИТЬ ПОДЗАГОЛОВОК</a:t>
            </a:r>
          </a:p>
        </p:txBody>
      </p:sp>
      <p:sp>
        <p:nvSpPr>
          <p:cNvPr id="14" name="Текст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5" name="Текст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ru-RU" noProof="0"/>
              <a:t>ЩЕЛКНИТЕ, ЧТОБЫ ИЗМЕНИТЬ ПОДЗАГОЛОВОК</a:t>
            </a:r>
          </a:p>
        </p:txBody>
      </p:sp>
      <p:sp>
        <p:nvSpPr>
          <p:cNvPr id="16" name="Текст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7" name="Текст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ru-RU" noProof="0"/>
              <a:t>ЩЕЛКНИТЕ, ЧТОБЫ ИЗМЕНИТЬ ПОДЗАГОЛОВОК</a:t>
            </a:r>
          </a:p>
        </p:txBody>
      </p:sp>
      <p:sp>
        <p:nvSpPr>
          <p:cNvPr id="18" name="Текст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9" name="Текст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0" name="Текст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1" name="Текст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2" name="Текст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О на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 rtlCol="0"/>
          <a:lstStyle>
            <a:lvl1pPr algn="r">
              <a:defRPr/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grpSp>
        <p:nvGrpSpPr>
          <p:cNvPr id="971" name="Рисунок 986" descr="абстрактное цветное изображение зданий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Сводка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Рисунок 20" descr="абстрактное цветное изображение зданий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 rtlCol="0"/>
          <a:lstStyle/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675" name="Текст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117336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Спасибо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rtlCol="0" anchor="b" anchorCtr="0"/>
          <a:lstStyle/>
          <a:p>
            <a:pPr rtl="0"/>
            <a:r>
              <a:rPr lang="ru-RU" noProof="0"/>
              <a:t>ЩЕЛКНИТЕ, ЧТОБЫ ИЗМЕНИТЬ СТИЛЬ ОБРАЗЦА ЗАГОЛОВКА</a:t>
            </a:r>
          </a:p>
        </p:txBody>
      </p:sp>
      <p:sp>
        <p:nvSpPr>
          <p:cNvPr id="14" name="Текст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 rtlCol="0"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grpSp>
        <p:nvGrpSpPr>
          <p:cNvPr id="10" name="Рисунок 44" descr="абстрактное цветное изображение зданий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rtlCol="0" anchor="b"/>
          <a:lstStyle>
            <a:lvl1pPr>
              <a:defRPr sz="3200"/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 rtlCol="0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 rtlCol="0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Проблем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Рисунок 57" descr="абстрактное цветное изображение зданий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91506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9" name="Текст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0" name="Текст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1" name="Текст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2" name="Текст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3" name="Текст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4" name="Текст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5" name="Текст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8" name="Текст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9" name="Текст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Реш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Рисунок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10" name="Текст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1" name="Текст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2" name="Текст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3" name="Текст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9" name="Текст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0" name="Текст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21" name="Текст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2" name="Текст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5" name="Нижний колонтитул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 rtlCol="0"/>
          <a:lstStyle>
            <a:lvl1pPr algn="l">
              <a:defRPr/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16" name="Номер слайда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Обзор продукта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Рисунок 1029" descr="абстрактное цветное изображение зданий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1" name="Текст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17" name="Текст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18" name="Текст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19" name="Текст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2" name="Текст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3" name="Текст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4" name="Текст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Преимущества проду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Прямоугольник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cxnSp>
        <p:nvCxnSpPr>
          <p:cNvPr id="27" name="Прямая соединительная линия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13" name="Объект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19" name="Объект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22" name="Объект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23" name="Текст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34" name="Текст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35" name="Текст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rtlCol="0" anchor="b">
            <a:normAutofit/>
          </a:bodyPr>
          <a:lstStyle>
            <a:lvl1pPr>
              <a:defRPr sz="400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grpSp>
        <p:nvGrpSpPr>
          <p:cNvPr id="7" name="Рисунок 795" descr="абстрактное цветное изображение зданий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Бизнес-модел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рямоугольник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13" name="Объект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17" name="Текст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19" name="Объект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20" name="Текст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2" name="Объект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23" name="Текст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15" name="Текст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МАРКЕР 2</a:t>
            </a:r>
          </a:p>
        </p:txBody>
      </p:sp>
      <p:sp>
        <p:nvSpPr>
          <p:cNvPr id="16" name="Текст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МАРКЕР 3</a:t>
            </a:r>
          </a:p>
        </p:txBody>
      </p:sp>
      <p:sp>
        <p:nvSpPr>
          <p:cNvPr id="24" name="Текст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МАРКЕР 4</a:t>
            </a:r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029460" y="3497316"/>
            <a:ext cx="20880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Прямая соединительная линия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052210" y="3487791"/>
            <a:ext cx="20880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087225" y="3492554"/>
            <a:ext cx="20880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Обзор ры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cxnSp>
        <p:nvCxnSpPr>
          <p:cNvPr id="11" name="Прямая соединительная линия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rtlCol="0"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1</a:t>
            </a:r>
          </a:p>
        </p:txBody>
      </p:sp>
      <p:sp>
        <p:nvSpPr>
          <p:cNvPr id="17" name="Текст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ru-RU" noProof="0"/>
              <a:t>2</a:t>
            </a:r>
          </a:p>
        </p:txBody>
      </p:sp>
      <p:sp>
        <p:nvSpPr>
          <p:cNvPr id="18" name="Текст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ru-RU" noProof="0"/>
              <a:t>3</a:t>
            </a:r>
          </a:p>
        </p:txBody>
      </p:sp>
      <p:sp>
        <p:nvSpPr>
          <p:cNvPr id="20" name="Текст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1" name="Текст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 rtlCol="0"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4" name="Дата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  <a:latin typeface="Calibri Light" panose="020F0302020204030204" pitchFamily="34" charset="0"/>
              </a:defRPr>
            </a:lvl1pPr>
          </a:lstStyle>
          <a:p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  <a:latin typeface="Calibri Light" panose="020F0302020204030204" pitchFamily="34" charset="0"/>
              </a:defRPr>
            </a:lvl1pPr>
          </a:lstStyle>
          <a:p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  <a:latin typeface="Calibri Light" panose="020F0302020204030204" pitchFamily="34" charset="0"/>
              </a:defRPr>
            </a:lvl1pPr>
          </a:lstStyle>
          <a:p>
            <a:fld id="{B5CEABB6-07DC-46E8-9B57-56EC44A396E5}" type="slidenum">
              <a:rPr lang="ru-RU" noProof="0" smtClean="0"/>
              <a:pPr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811211" y="1556468"/>
            <a:ext cx="5698302" cy="1547583"/>
          </a:xfrm>
        </p:spPr>
        <p:txBody>
          <a:bodyPr rtlCol="0">
            <a:noAutofit/>
          </a:bodyPr>
          <a:lstStyle/>
          <a:p>
            <a:pPr rtl="0">
              <a:lnSpc>
                <a:spcPct val="100000"/>
              </a:lnSpc>
            </a:pPr>
            <a:r>
              <a:rPr lang="ru-RU" sz="2000" dirty="0"/>
              <a:t>Деятельность советских ученых-юристов по внедрению достижений кибернетики </a:t>
            </a:r>
            <a:br>
              <a:rPr lang="ru-RU" sz="2000" dirty="0"/>
            </a:br>
            <a:r>
              <a:rPr lang="ru-RU" sz="2000" dirty="0"/>
              <a:t>в правоприменительную практику</a:t>
            </a:r>
          </a:p>
        </p:txBody>
      </p:sp>
      <p:sp>
        <p:nvSpPr>
          <p:cNvPr id="20" name="Подзаголовок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248532" y="3150247"/>
            <a:ext cx="4823659" cy="1680170"/>
          </a:xfrm>
        </p:spPr>
        <p:txBody>
          <a:bodyPr rtlCol="0">
            <a:normAutofit lnSpcReduction="10000"/>
          </a:bodyPr>
          <a:lstStyle/>
          <a:p>
            <a:pPr rtl="0"/>
            <a:r>
              <a:rPr lang="ru-RU" dirty="0"/>
              <a:t>Марина Олеговна Окунева,</a:t>
            </a:r>
            <a:br>
              <a:rPr lang="ru-RU" dirty="0"/>
            </a:br>
            <a:r>
              <a:rPr lang="ru-RU" dirty="0" err="1"/>
              <a:t>к.ю.н</a:t>
            </a:r>
            <a:r>
              <a:rPr lang="ru-RU" dirty="0"/>
              <a:t>., </a:t>
            </a:r>
            <a:r>
              <a:rPr lang="en-US" dirty="0"/>
              <a:t>PhD</a:t>
            </a:r>
            <a:r>
              <a:rPr lang="ru-RU" dirty="0"/>
              <a:t>, старший преподаватель кафедры теории и истории государства и права Московского гуманитарного университета</a:t>
            </a:r>
          </a:p>
          <a:p>
            <a:pPr rtl="0"/>
            <a:r>
              <a:rPr lang="ru-RU" dirty="0"/>
              <a:t>при поддержке РФФИ (исследовательский проект №21-011-43026)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89304"/>
            <a:ext cx="4114800" cy="1325563"/>
          </a:xfrm>
        </p:spPr>
        <p:txBody>
          <a:bodyPr rtlCol="0">
            <a:normAutofit/>
          </a:bodyPr>
          <a:lstStyle/>
          <a:p>
            <a:pPr rtl="0"/>
            <a:r>
              <a:rPr lang="ru-RU" dirty="0"/>
              <a:t>проблемы: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542032"/>
            <a:ext cx="4593336" cy="3611880"/>
          </a:xfrm>
        </p:spPr>
        <p:txBody>
          <a:bodyPr vert="horz" lIns="91440" tIns="45720" rIns="91440" bIns="45720" rtlCol="0" anchor="t">
            <a:normAutofit/>
          </a:bodyPr>
          <a:lstStyle/>
          <a:p>
            <a:pPr rtl="0"/>
            <a:r>
              <a:rPr lang="ru-RU" sz="1800" dirty="0"/>
              <a:t>Член-корреспондент АН СССР Д.А. Керимов:</a:t>
            </a:r>
          </a:p>
          <a:p>
            <a:pPr rtl="0"/>
            <a:r>
              <a:rPr lang="ru-RU" sz="2000" dirty="0"/>
              <a:t>«В 1961 г. мы все начинали наши исследования по применению методов кибернетики в праве. Методы кибернетики развивались на базе естественных наук. В области общественных наук точные количественные измерения возможны и необходимы, но недостаточно развиты практически».</a:t>
            </a:r>
          </a:p>
        </p:txBody>
      </p:sp>
      <p:sp>
        <p:nvSpPr>
          <p:cNvPr id="10" name="Дата 9">
            <a:extLst>
              <a:ext uri="{FF2B5EF4-FFF2-40B4-BE49-F238E27FC236}">
                <a16:creationId xmlns:a16="http://schemas.microsoft.com/office/drawing/2014/main" id="{5B977C86-3B4D-43C8-8241-380CB8620E2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 rtlCol="0"/>
          <a:lstStyle/>
          <a:p>
            <a:pPr rtl="0"/>
            <a:r>
              <a:rPr lang="ru-RU" dirty="0"/>
              <a:t>22.10.2021</a:t>
            </a:r>
          </a:p>
        </p:txBody>
      </p:sp>
      <p:sp>
        <p:nvSpPr>
          <p:cNvPr id="988" name="Нижний колонтитул 4">
            <a:extLst>
              <a:ext uri="{FF2B5EF4-FFF2-40B4-BE49-F238E27FC236}">
                <a16:creationId xmlns:a16="http://schemas.microsoft.com/office/drawing/2014/main" id="{913B4A80-6C83-FB4C-8D49-B81A9804DE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438400" y="6356349"/>
            <a:ext cx="7315200" cy="365125"/>
          </a:xfrm>
        </p:spPr>
        <p:txBody>
          <a:bodyPr rtlCol="0"/>
          <a:lstStyle/>
          <a:p>
            <a:pPr rtl="0"/>
            <a:r>
              <a:rPr lang="ru-RU" dirty="0"/>
              <a:t>Деятельность советских ученых-юристов по внедрению достижений кибернетики в правоприменительную практику</a:t>
            </a:r>
          </a:p>
        </p:txBody>
      </p:sp>
      <p:sp>
        <p:nvSpPr>
          <p:cNvPr id="15" name="Номер слайда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smtClean="0"/>
              <a:pPr rtl="0"/>
              <a:t>10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Заголовок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988" y="2766218"/>
            <a:ext cx="4306824" cy="1325563"/>
          </a:xfrm>
        </p:spPr>
        <p:txBody>
          <a:bodyPr rtlCol="0"/>
          <a:lstStyle/>
          <a:p>
            <a:pPr rtl="0"/>
            <a:r>
              <a:rPr lang="ru-RU" dirty="0"/>
              <a:t>СПАСИБО за внимание!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5E9C9CF3-789B-4F9F-8F03-9C35C87C63C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/>
          <a:p>
            <a:pPr rtl="0"/>
            <a:r>
              <a:rPr lang="ru-RU" dirty="0"/>
              <a:t>22.10.2021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AB42D8F5-6E48-4FFF-A481-0691675809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679192" y="6433438"/>
            <a:ext cx="7379208" cy="210947"/>
          </a:xfrm>
        </p:spPr>
        <p:txBody>
          <a:bodyPr rtlCol="0"/>
          <a:lstStyle/>
          <a:p>
            <a:pPr rtl="0"/>
            <a:r>
              <a:rPr lang="ru-RU" dirty="0"/>
              <a:t>Деятельность советских ученых-юристов по внедрению достижений кибернетики в правоприменительную практику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1019A024-2FD1-4C73-AC55-A794E56E4F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smtClean="0"/>
              <a:pPr rtl="0"/>
              <a:t>11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 rtlCol="0"/>
          <a:lstStyle/>
          <a:p>
            <a:pPr rtl="0"/>
            <a:r>
              <a:rPr lang="ru-RU" dirty="0"/>
              <a:t>Источники:</a:t>
            </a:r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FB02A17B-8C7F-4600-9FBE-49BE31E3E1F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767909" y="1854574"/>
            <a:ext cx="8658293" cy="428755"/>
          </a:xfrm>
        </p:spPr>
        <p:txBody>
          <a:bodyPr rtlCol="0"/>
          <a:lstStyle/>
          <a:p>
            <a:pPr rtl="0"/>
            <a:r>
              <a:rPr lang="ru-RU" dirty="0"/>
              <a:t>ГА РФ. Ф. Р-9547. Оп. 8. Д. 114. Л. 76 – 145.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F70419B2-F393-4213-A2F2-54D877B3EE4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764862" y="2282238"/>
            <a:ext cx="8658292" cy="2098030"/>
          </a:xfrm>
        </p:spPr>
        <p:txBody>
          <a:bodyPr rtlCol="0">
            <a:normAutofit/>
          </a:bodyPr>
          <a:lstStyle/>
          <a:p>
            <a:pPr rtl="0"/>
            <a:r>
              <a:rPr lang="ru-RU" sz="2000" dirty="0"/>
              <a:t>Стенограмма беседы по актуальным проблемам науки и техники «Кибернетика и право» 12 декабря 1968 г.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/>
          <a:p>
            <a:pPr rtl="0"/>
            <a:r>
              <a:rPr lang="ru-RU" dirty="0"/>
              <a:t>22.10.2021</a:t>
            </a: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486059"/>
            <a:ext cx="4114800" cy="36512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txBody>
          <a:bodyPr rtlCol="0"/>
          <a:lstStyle/>
          <a:p>
            <a:pPr rtl="0"/>
            <a:r>
              <a:rPr lang="ru-RU" dirty="0">
                <a:solidFill>
                  <a:schemeClr val="accent3">
                    <a:lumMod val="50000"/>
                  </a:schemeClr>
                </a:solidFill>
              </a:rPr>
              <a:t>Деятельность советских ученых-юристов по внедрению достижений кибернетики в правоприменительную практику</a:t>
            </a:r>
          </a:p>
        </p:txBody>
      </p:sp>
      <p:sp>
        <p:nvSpPr>
          <p:cNvPr id="13" name="Номер слайда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smtClean="0"/>
              <a:pPr rtl="0"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 rtlCol="0"/>
          <a:lstStyle/>
          <a:p>
            <a:pPr rtl="0"/>
            <a:r>
              <a:rPr lang="ru-RU" dirty="0"/>
              <a:t>Взаимодействие кибернетики и права в СССР к 1968 г.: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F70419B2-F393-4213-A2F2-54D877B3EE4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33450" y="1690548"/>
            <a:ext cx="10551414" cy="3585539"/>
          </a:xfrm>
        </p:spPr>
        <p:txBody>
          <a:bodyPr rtlCol="0">
            <a:normAutofit/>
          </a:bodyPr>
          <a:lstStyle/>
          <a:p>
            <a:pPr rtl="0"/>
            <a:r>
              <a:rPr lang="ru-RU" sz="2000" dirty="0"/>
              <a:t>В 1968 г. прошла вторая конференция по вопросу применения кибернетики в праве. Было сделано более 100 докладов. 12 декабря 1968 г. – беседа с юристами-практиками.</a:t>
            </a:r>
          </a:p>
          <a:p>
            <a:pPr rtl="0"/>
            <a:endParaRPr lang="ru-RU" sz="2000" dirty="0"/>
          </a:p>
          <a:p>
            <a:pPr rtl="0"/>
            <a:r>
              <a:rPr lang="ru-RU" sz="2000" dirty="0"/>
              <a:t>Темы докладов в ходе беседы 12 декабря 1968 г., посвященные актуальным задачам взаимодействия кибернетики и права:</a:t>
            </a:r>
          </a:p>
          <a:p>
            <a:pPr rtl="0"/>
            <a:endParaRPr lang="ru-RU" sz="2000" dirty="0"/>
          </a:p>
          <a:p>
            <a:pPr rtl="0"/>
            <a:r>
              <a:rPr lang="ru-RU" sz="2000" dirty="0"/>
              <a:t>С.С. Москвин:</a:t>
            </a:r>
            <a:br>
              <a:rPr lang="ru-RU" sz="2000" dirty="0"/>
            </a:br>
            <a:r>
              <a:rPr lang="ru-RU" sz="2000" dirty="0"/>
              <a:t> 1) Создание справочно-информационной службы в области права, справочно-информационной системы;</a:t>
            </a:r>
          </a:p>
          <a:p>
            <a:pPr rtl="0"/>
            <a:r>
              <a:rPr lang="ru-RU" sz="2000" dirty="0"/>
              <a:t>2) Вопрос о решении правовых задач с использованием средств кибернетики.</a:t>
            </a:r>
          </a:p>
          <a:p>
            <a:pPr rtl="0"/>
            <a:endParaRPr lang="ru-RU" sz="2000" dirty="0"/>
          </a:p>
          <a:p>
            <a:pPr rtl="0"/>
            <a:r>
              <a:rPr lang="ru-RU" sz="2000" dirty="0"/>
              <a:t>Г.Г. Буйнов:</a:t>
            </a:r>
            <a:br>
              <a:rPr lang="ru-RU" sz="2000" dirty="0"/>
            </a:br>
            <a:r>
              <a:rPr lang="ru-RU" sz="2000" dirty="0"/>
              <a:t>Поиск преступника и обработка преступника с помощью кибернетических средств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/>
          <a:p>
            <a:pPr rtl="0"/>
            <a:r>
              <a:rPr lang="ru-RU" dirty="0"/>
              <a:t>22.10.2021</a:t>
            </a: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449483"/>
            <a:ext cx="4114800" cy="365125"/>
          </a:xfrm>
        </p:spPr>
        <p:txBody>
          <a:bodyPr rtlCol="0"/>
          <a:lstStyle/>
          <a:p>
            <a:pPr rtl="0"/>
            <a:r>
              <a:rPr lang="ru-RU" dirty="0">
                <a:solidFill>
                  <a:schemeClr val="accent3">
                    <a:lumMod val="50000"/>
                  </a:schemeClr>
                </a:solidFill>
              </a:rPr>
              <a:t>Деятельность советских ученых-юристов по внедрению достижений кибернетики в правоприменительную практику</a:t>
            </a:r>
          </a:p>
        </p:txBody>
      </p:sp>
      <p:sp>
        <p:nvSpPr>
          <p:cNvPr id="13" name="Номер слайда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smtClean="0"/>
              <a:pPr rtl="0"/>
              <a:t>3</a:t>
            </a:fld>
            <a:endParaRPr lang="ru-RU"/>
          </a:p>
        </p:txBody>
      </p:sp>
      <p:sp>
        <p:nvSpPr>
          <p:cNvPr id="17" name="Текст 16">
            <a:extLst>
              <a:ext uri="{FF2B5EF4-FFF2-40B4-BE49-F238E27FC236}">
                <a16:creationId xmlns:a16="http://schemas.microsoft.com/office/drawing/2014/main" id="{1ACCF5FD-3DC5-4BB2-8FE3-CF765E563CC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endParaRPr lang="ru-RU" dirty="0"/>
          </a:p>
          <a:p>
            <a:endParaRPr lang="ru-RU" dirty="0"/>
          </a:p>
          <a:p>
            <a:endParaRPr lang="ru-RU" dirty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8127830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 rtlCol="0"/>
          <a:lstStyle/>
          <a:p>
            <a:pPr rtl="0"/>
            <a:r>
              <a:rPr lang="ru-RU" dirty="0"/>
              <a:t>Взаимодействие кибернетики и права в СССР к 1968 г.:</a:t>
            </a:r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FB02A17B-8C7F-4600-9FBE-49BE31E3E1F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9835" y="1854574"/>
            <a:ext cx="9326367" cy="428755"/>
          </a:xfrm>
        </p:spPr>
        <p:txBody>
          <a:bodyPr rtlCol="0"/>
          <a:lstStyle/>
          <a:p>
            <a:r>
              <a:rPr lang="ru-RU" sz="1800" dirty="0"/>
              <a:t>Темы докладов, посвященные актуальным задачам взаимодействия кибернетики и права:</a:t>
            </a:r>
            <a:endParaRPr lang="ru-RU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F70419B2-F393-4213-A2F2-54D877B3EE4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099835" y="2624270"/>
            <a:ext cx="9992330" cy="2926137"/>
          </a:xfrm>
        </p:spPr>
        <p:txBody>
          <a:bodyPr rtlCol="0">
            <a:normAutofit/>
          </a:bodyPr>
          <a:lstStyle/>
          <a:p>
            <a:pPr rtl="0"/>
            <a:r>
              <a:rPr lang="ru-RU" sz="2000" dirty="0"/>
              <a:t>А. Р. </a:t>
            </a:r>
            <a:r>
              <a:rPr lang="ru-RU" sz="2000" dirty="0" err="1"/>
              <a:t>Эйсман</a:t>
            </a:r>
            <a:endParaRPr lang="ru-RU" sz="2000" dirty="0"/>
          </a:p>
          <a:p>
            <a:pPr rtl="0"/>
            <a:r>
              <a:rPr lang="ru-RU" sz="2000" dirty="0"/>
              <a:t>Теория информации для решения задач судебного доказывания, теория доказательств на базе современных средств логики и теории информации.</a:t>
            </a:r>
          </a:p>
          <a:p>
            <a:pPr rtl="0"/>
            <a:endParaRPr lang="ru-RU" sz="2000" dirty="0"/>
          </a:p>
          <a:p>
            <a:pPr rtl="0"/>
            <a:r>
              <a:rPr lang="ru-RU" sz="2000" dirty="0"/>
              <a:t>Л.Г. </a:t>
            </a:r>
            <a:r>
              <a:rPr lang="ru-RU" sz="2000" dirty="0" err="1"/>
              <a:t>Эджубов</a:t>
            </a:r>
            <a:endParaRPr lang="ru-RU" sz="2000" dirty="0"/>
          </a:p>
          <a:p>
            <a:pPr rtl="0"/>
            <a:r>
              <a:rPr lang="ru-RU" sz="2000" dirty="0"/>
              <a:t>Использование кибернетических средств для идентификации личности преступника, вопросы судебного доказывания и судебной экспертизы</a:t>
            </a:r>
          </a:p>
          <a:p>
            <a:pPr rtl="0"/>
            <a:endParaRPr lang="ru-RU" sz="2000" dirty="0"/>
          </a:p>
          <a:p>
            <a:pPr rtl="0"/>
            <a:r>
              <a:rPr lang="ru-RU" sz="2000" dirty="0"/>
              <a:t>О.А. Гаврилов</a:t>
            </a:r>
          </a:p>
          <a:p>
            <a:pPr rtl="0"/>
            <a:r>
              <a:rPr lang="ru-RU" sz="2000" dirty="0"/>
              <a:t>Использование кибернетики при проведении социально-правовых исследований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/>
          <a:p>
            <a:pPr rtl="0"/>
            <a:r>
              <a:rPr lang="ru-RU" dirty="0"/>
              <a:t>22.10.2021</a:t>
            </a: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449483"/>
            <a:ext cx="4114800" cy="365125"/>
          </a:xfrm>
        </p:spPr>
        <p:txBody>
          <a:bodyPr rtlCol="0"/>
          <a:lstStyle/>
          <a:p>
            <a:pPr rtl="0"/>
            <a:r>
              <a:rPr lang="ru-RU" dirty="0">
                <a:solidFill>
                  <a:schemeClr val="accent3">
                    <a:lumMod val="50000"/>
                  </a:schemeClr>
                </a:solidFill>
              </a:rPr>
              <a:t>Деятельность советских ученых-юристов по внедрению достижений кибернетики в правоприменительную практику</a:t>
            </a:r>
          </a:p>
        </p:txBody>
      </p:sp>
      <p:sp>
        <p:nvSpPr>
          <p:cNvPr id="13" name="Номер слайда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smtClean="0"/>
              <a:pPr rtl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86755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 rtlCol="0"/>
          <a:lstStyle/>
          <a:p>
            <a:pPr rtl="0"/>
            <a:r>
              <a:rPr lang="ru-RU" dirty="0"/>
              <a:t>Взаимодействие кибернетики и права в СССР к 1968 г.:</a:t>
            </a:r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FB02A17B-8C7F-4600-9FBE-49BE31E3E1F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161288" y="1854574"/>
            <a:ext cx="10097261" cy="428755"/>
          </a:xfrm>
        </p:spPr>
        <p:txBody>
          <a:bodyPr rtlCol="0"/>
          <a:lstStyle/>
          <a:p>
            <a:r>
              <a:rPr lang="ru-RU" sz="1800" dirty="0"/>
              <a:t>Таким образом, выстроились следующие основные направления внедрения достижений кибернетики в правоприменительную деятельность:</a:t>
            </a:r>
            <a:endParaRPr lang="ru-RU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F70419B2-F393-4213-A2F2-54D877B3EE4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61288" y="2679135"/>
            <a:ext cx="10192512" cy="2098030"/>
          </a:xfrm>
        </p:spPr>
        <p:txBody>
          <a:bodyPr rtlCol="0">
            <a:normAutofit fontScale="92500"/>
          </a:bodyPr>
          <a:lstStyle/>
          <a:p>
            <a:pPr marL="342900" indent="-342900" rtl="0">
              <a:buFontTx/>
              <a:buChar char="-"/>
            </a:pPr>
            <a:r>
              <a:rPr lang="ru-RU" sz="2000" dirty="0"/>
              <a:t>Создание справочных-правовых систем, баз правовой информации;</a:t>
            </a:r>
          </a:p>
          <a:p>
            <a:pPr marL="342900" indent="-342900" rtl="0">
              <a:buFontTx/>
              <a:buChar char="-"/>
            </a:pPr>
            <a:r>
              <a:rPr lang="ru-RU" sz="2000" dirty="0"/>
              <a:t>Применение достижений кибернетики в криминалистике (идентификация преступника и т.п.);</a:t>
            </a:r>
          </a:p>
          <a:p>
            <a:pPr marL="342900" indent="-342900" rtl="0">
              <a:buFontTx/>
              <a:buChar char="-"/>
            </a:pPr>
            <a:r>
              <a:rPr lang="ru-RU" sz="2000" dirty="0"/>
              <a:t>Применение достижений кибернетики в судебном процессе;</a:t>
            </a:r>
          </a:p>
          <a:p>
            <a:pPr marL="342900" indent="-342900" rtl="0">
              <a:buFontTx/>
              <a:buChar char="-"/>
            </a:pPr>
            <a:r>
              <a:rPr lang="ru-RU" sz="2000" dirty="0"/>
              <a:t>Применение достижений кибернетики в проведении социально-правовых исследований.</a:t>
            </a:r>
          </a:p>
          <a:p>
            <a:pPr rtl="0"/>
            <a:endParaRPr lang="ru-RU" sz="2000" dirty="0"/>
          </a:p>
          <a:p>
            <a:pPr rtl="0"/>
            <a:r>
              <a:rPr lang="ru-RU" sz="2000" dirty="0"/>
              <a:t>То есть в тех направлениях, где информационные технологии используются в настоящее время.</a:t>
            </a:r>
          </a:p>
          <a:p>
            <a:pPr rtl="0"/>
            <a:r>
              <a:rPr lang="ru-RU" sz="2000" dirty="0"/>
              <a:t>Достаточно успешно реализованы.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/>
          <a:p>
            <a:pPr rtl="0"/>
            <a:r>
              <a:rPr lang="ru-RU" dirty="0"/>
              <a:t>22.10.2021</a:t>
            </a: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449483"/>
            <a:ext cx="4114800" cy="365125"/>
          </a:xfrm>
        </p:spPr>
        <p:txBody>
          <a:bodyPr rtlCol="0"/>
          <a:lstStyle/>
          <a:p>
            <a:pPr rtl="0"/>
            <a:r>
              <a:rPr lang="ru-RU" dirty="0">
                <a:solidFill>
                  <a:schemeClr val="accent3">
                    <a:lumMod val="50000"/>
                  </a:schemeClr>
                </a:solidFill>
              </a:rPr>
              <a:t>Деятельность советских ученых-юристов по внедрению достижений кибернетики в правоприменительную практику</a:t>
            </a:r>
          </a:p>
        </p:txBody>
      </p:sp>
      <p:sp>
        <p:nvSpPr>
          <p:cNvPr id="13" name="Номер слайда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smtClean="0"/>
              <a:pPr rtl="0"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3701656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 rtlCol="0">
            <a:normAutofit/>
          </a:bodyPr>
          <a:lstStyle/>
          <a:p>
            <a:pPr rtl="0"/>
            <a:r>
              <a:rPr lang="ru-RU" dirty="0"/>
              <a:t>Разработка справочных правовых систем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41248" y="2101500"/>
            <a:ext cx="9262872" cy="4254849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342900" indent="-342900" rtl="0">
              <a:buFontTx/>
              <a:buChar char="-"/>
            </a:pPr>
            <a:r>
              <a:rPr lang="ru-RU" sz="2400" dirty="0"/>
              <a:t>Экспериментальные исследования велись в Таллинском, </a:t>
            </a:r>
            <a:r>
              <a:rPr lang="ru-RU" sz="2400" dirty="0" err="1"/>
              <a:t>Тартусском</a:t>
            </a:r>
            <a:r>
              <a:rPr lang="ru-RU" sz="2400" dirty="0"/>
              <a:t> и Ленинградском государственных университетах, а также Центральном НИИ судебной экспертизы</a:t>
            </a:r>
          </a:p>
          <a:p>
            <a:pPr marL="342900" indent="-342900" rtl="0">
              <a:buFontTx/>
              <a:buChar char="-"/>
            </a:pPr>
            <a:r>
              <a:rPr lang="ru-RU" sz="2400" dirty="0"/>
              <a:t>Планируемые возможности СПС: выдача информации о номерах статей и актов, выдача копий актов или статей, которые соответствуют официальным текстам</a:t>
            </a:r>
          </a:p>
          <a:p>
            <a:pPr marL="342900" indent="-342900" rtl="0">
              <a:buFontTx/>
              <a:buChar char="-"/>
            </a:pPr>
            <a:r>
              <a:rPr lang="ru-RU" sz="2400" dirty="0"/>
              <a:t>Разрабатывается автономная поисковая система для государственных органов, при этом граждане также активно интересуются возможностью получить справку о действующем законодательстве</a:t>
            </a:r>
          </a:p>
          <a:p>
            <a:pPr marL="342900" indent="-342900" rtl="0">
              <a:buFontTx/>
              <a:buChar char="-"/>
            </a:pPr>
            <a:r>
              <a:rPr lang="ru-RU" sz="2400" dirty="0"/>
              <a:t>Принятие решения при этом остается за должностным лицом</a:t>
            </a:r>
          </a:p>
          <a:p>
            <a:pPr rtl="0"/>
            <a:endParaRPr lang="ru-RU" sz="2400" dirty="0"/>
          </a:p>
          <a:p>
            <a:pPr marL="342900" indent="-342900" rtl="0">
              <a:buFontTx/>
              <a:buChar char="-"/>
            </a:pPr>
            <a:endParaRPr lang="ru-RU" sz="2400" dirty="0"/>
          </a:p>
        </p:txBody>
      </p:sp>
      <p:sp>
        <p:nvSpPr>
          <p:cNvPr id="55" name="Дата 54">
            <a:extLst>
              <a:ext uri="{FF2B5EF4-FFF2-40B4-BE49-F238E27FC236}">
                <a16:creationId xmlns:a16="http://schemas.microsoft.com/office/drawing/2014/main" id="{C1F1F924-C1EC-4BB5-8224-376BC2BB69C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/>
          <a:p>
            <a:pPr rtl="0"/>
            <a:r>
              <a:rPr lang="ru-RU" dirty="0"/>
              <a:t>22.10.2021</a:t>
            </a:r>
          </a:p>
        </p:txBody>
      </p:sp>
      <p:sp>
        <p:nvSpPr>
          <p:cNvPr id="56" name="Нижний колонтитул 55">
            <a:extLst>
              <a:ext uri="{FF2B5EF4-FFF2-40B4-BE49-F238E27FC236}">
                <a16:creationId xmlns:a16="http://schemas.microsoft.com/office/drawing/2014/main" id="{93166D88-98DC-449A-8C48-DD727A0D2A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510028" y="6492875"/>
            <a:ext cx="7171944" cy="119507"/>
          </a:xfrm>
        </p:spPr>
        <p:txBody>
          <a:bodyPr rtlCol="0"/>
          <a:lstStyle/>
          <a:p>
            <a:pPr rtl="0"/>
            <a:r>
              <a:rPr lang="ru-RU" dirty="0"/>
              <a:t>Деятельность советских ученых-юристов по внедрению достижений кибернетики в правоприменительную практику</a:t>
            </a:r>
          </a:p>
        </p:txBody>
      </p:sp>
      <p:sp>
        <p:nvSpPr>
          <p:cNvPr id="148" name="Номер слайда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smtClean="0"/>
              <a:pPr rtl="0"/>
              <a:t>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 rtlCol="0">
            <a:normAutofit/>
          </a:bodyPr>
          <a:lstStyle/>
          <a:p>
            <a:pPr rtl="0"/>
            <a:r>
              <a:rPr lang="ru-RU" dirty="0"/>
              <a:t>Разработка справочных правовых систем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41248" y="2101500"/>
            <a:ext cx="8074152" cy="4254849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342900" indent="-342900" rtl="0">
              <a:buFontTx/>
              <a:buChar char="-"/>
            </a:pPr>
            <a:r>
              <a:rPr lang="ru-RU" sz="2400" dirty="0"/>
              <a:t>Одна из первых работающих справочных правовых систем – система назначения пенсий, разработанная ЦНИИ судебной экспертизы, </a:t>
            </a:r>
            <a:r>
              <a:rPr lang="ru-RU" sz="2400" dirty="0" err="1"/>
              <a:t>Минсоцобеспечения</a:t>
            </a:r>
            <a:r>
              <a:rPr lang="ru-RU" sz="2400" dirty="0"/>
              <a:t> РСФСР и Вычислительном центре ЦСУ РСФСР.</a:t>
            </a:r>
          </a:p>
          <a:p>
            <a:pPr rtl="0"/>
            <a:endParaRPr lang="ru-RU" sz="2400" dirty="0"/>
          </a:p>
          <a:p>
            <a:pPr marL="342900" indent="-342900" rtl="0">
              <a:buFontTx/>
              <a:buChar char="-"/>
            </a:pPr>
            <a:r>
              <a:rPr lang="ru-RU" sz="2400" dirty="0"/>
              <a:t>Первоначально система допускала ошибку – всем назначала максимальный размер пенсии (120 р.). После отладки назначает пенсии правильно с точностью до копейки.</a:t>
            </a:r>
          </a:p>
          <a:p>
            <a:pPr rtl="0"/>
            <a:endParaRPr lang="ru-RU" sz="2400" dirty="0"/>
          </a:p>
          <a:p>
            <a:pPr marL="342900" indent="-342900" rtl="0">
              <a:buFontTx/>
              <a:buChar char="-"/>
            </a:pPr>
            <a:endParaRPr lang="ru-RU" sz="2400" dirty="0"/>
          </a:p>
        </p:txBody>
      </p:sp>
      <p:sp>
        <p:nvSpPr>
          <p:cNvPr id="55" name="Дата 54">
            <a:extLst>
              <a:ext uri="{FF2B5EF4-FFF2-40B4-BE49-F238E27FC236}">
                <a16:creationId xmlns:a16="http://schemas.microsoft.com/office/drawing/2014/main" id="{C1F1F924-C1EC-4BB5-8224-376BC2BB69C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/>
          <a:p>
            <a:pPr rtl="0"/>
            <a:r>
              <a:rPr lang="ru-RU" dirty="0"/>
              <a:t>22.10.2021</a:t>
            </a:r>
          </a:p>
        </p:txBody>
      </p:sp>
      <p:sp>
        <p:nvSpPr>
          <p:cNvPr id="56" name="Нижний колонтитул 55">
            <a:extLst>
              <a:ext uri="{FF2B5EF4-FFF2-40B4-BE49-F238E27FC236}">
                <a16:creationId xmlns:a16="http://schemas.microsoft.com/office/drawing/2014/main" id="{93166D88-98DC-449A-8C48-DD727A0D2A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510028" y="6492875"/>
            <a:ext cx="7171944" cy="119507"/>
          </a:xfrm>
        </p:spPr>
        <p:txBody>
          <a:bodyPr rtlCol="0"/>
          <a:lstStyle/>
          <a:p>
            <a:pPr rtl="0"/>
            <a:r>
              <a:rPr lang="ru-RU" dirty="0"/>
              <a:t>Деятельность советских ученых-юристов по внедрению достижений кибернетики в правоприменительную практику</a:t>
            </a:r>
          </a:p>
        </p:txBody>
      </p:sp>
      <p:sp>
        <p:nvSpPr>
          <p:cNvPr id="148" name="Номер слайда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smtClean="0"/>
              <a:pPr rtl="0"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850678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 rtlCol="0">
            <a:normAutofit fontScale="90000"/>
          </a:bodyPr>
          <a:lstStyle/>
          <a:p>
            <a:pPr rtl="0"/>
            <a:r>
              <a:rPr lang="ru-RU" dirty="0"/>
              <a:t>Кибернетика и криминалистика, кибернетика и судебная экспертиза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41248" y="2101500"/>
            <a:ext cx="8074152" cy="4254849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342900" indent="-342900" rtl="0">
              <a:buFontTx/>
              <a:buChar char="-"/>
            </a:pPr>
            <a:r>
              <a:rPr lang="ru-RU" sz="2400" dirty="0"/>
              <a:t>При ЦНИИ судебной экспертизы организовано в 1966 г. четыре специальных кибернетических лаборатории; активно велись эксперименты в Вильнюсе и Ленинграде, сотрудничали с Институтом электроники и телемеханики.</a:t>
            </a:r>
          </a:p>
          <a:p>
            <a:pPr rtl="0"/>
            <a:endParaRPr lang="ru-RU" sz="2400" dirty="0"/>
          </a:p>
          <a:p>
            <a:pPr marL="342900" indent="-342900" rtl="0">
              <a:buFontTx/>
              <a:buChar char="-"/>
            </a:pPr>
            <a:r>
              <a:rPr lang="ru-RU" sz="2400" dirty="0"/>
              <a:t>Велись работы по автоматизации дактилоскопии, распознавания почерка, анализа фото лиц. На 1968 г. не вполне достигнуты были задачи разработки алгоритмов идентификационного типа.</a:t>
            </a:r>
          </a:p>
          <a:p>
            <a:pPr marL="342900" indent="-342900" rtl="0">
              <a:buFontTx/>
              <a:buChar char="-"/>
            </a:pPr>
            <a:endParaRPr lang="ru-RU" sz="2400" dirty="0"/>
          </a:p>
          <a:p>
            <a:pPr marL="342900" indent="-342900" rtl="0">
              <a:buFontTx/>
              <a:buChar char="-"/>
            </a:pPr>
            <a:r>
              <a:rPr lang="ru-RU" sz="2400" dirty="0"/>
              <a:t>Сделан вывод о том, что оценка доказательств поддается алгоритмизации: «одна улика может быть случайной, множество улик не может быть случайной совокупностью улик». – </a:t>
            </a:r>
            <a:r>
              <a:rPr lang="ru-RU" sz="2400" i="1" dirty="0"/>
              <a:t>вот эта идея реализована не была</a:t>
            </a:r>
          </a:p>
          <a:p>
            <a:pPr rtl="0"/>
            <a:endParaRPr lang="ru-RU" sz="2400" dirty="0"/>
          </a:p>
          <a:p>
            <a:pPr marL="342900" indent="-342900" rtl="0">
              <a:buFontTx/>
              <a:buChar char="-"/>
            </a:pPr>
            <a:endParaRPr lang="ru-RU" sz="2400" dirty="0"/>
          </a:p>
        </p:txBody>
      </p:sp>
      <p:sp>
        <p:nvSpPr>
          <p:cNvPr id="55" name="Дата 54">
            <a:extLst>
              <a:ext uri="{FF2B5EF4-FFF2-40B4-BE49-F238E27FC236}">
                <a16:creationId xmlns:a16="http://schemas.microsoft.com/office/drawing/2014/main" id="{C1F1F924-C1EC-4BB5-8224-376BC2BB69C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/>
          <a:p>
            <a:pPr rtl="0"/>
            <a:r>
              <a:rPr lang="ru-RU" dirty="0"/>
              <a:t>22.10.2021</a:t>
            </a:r>
          </a:p>
        </p:txBody>
      </p:sp>
      <p:sp>
        <p:nvSpPr>
          <p:cNvPr id="56" name="Нижний колонтитул 55">
            <a:extLst>
              <a:ext uri="{FF2B5EF4-FFF2-40B4-BE49-F238E27FC236}">
                <a16:creationId xmlns:a16="http://schemas.microsoft.com/office/drawing/2014/main" id="{93166D88-98DC-449A-8C48-DD727A0D2A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510028" y="6492875"/>
            <a:ext cx="7171944" cy="119507"/>
          </a:xfrm>
        </p:spPr>
        <p:txBody>
          <a:bodyPr rtlCol="0"/>
          <a:lstStyle/>
          <a:p>
            <a:pPr rtl="0"/>
            <a:r>
              <a:rPr lang="ru-RU" dirty="0"/>
              <a:t>Деятельность советских ученых-юристов по внедрению достижений кибернетики в правоприменительную практику</a:t>
            </a:r>
          </a:p>
        </p:txBody>
      </p:sp>
      <p:sp>
        <p:nvSpPr>
          <p:cNvPr id="148" name="Номер слайда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smtClean="0"/>
              <a:pPr rtl="0"/>
              <a:t>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5936988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 rtlCol="0">
            <a:normAutofit/>
          </a:bodyPr>
          <a:lstStyle/>
          <a:p>
            <a:pPr rtl="0"/>
            <a:r>
              <a:rPr lang="ru-RU" dirty="0"/>
              <a:t>Кибернетика в социально-правовых исследованиях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41248" y="1690688"/>
            <a:ext cx="8641080" cy="4665661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342900" indent="-342900" rtl="0">
              <a:buFontTx/>
              <a:buChar char="-"/>
            </a:pPr>
            <a:r>
              <a:rPr lang="ru-RU" sz="2400" dirty="0"/>
              <a:t>Поскольку «советское законодательство всё более строится на научной основе», проведение социально-правовых исследований и их автоматизация являлись необходимыми.</a:t>
            </a:r>
          </a:p>
          <a:p>
            <a:pPr marL="342900" indent="-342900" rtl="0">
              <a:buFontTx/>
              <a:buChar char="-"/>
            </a:pPr>
            <a:r>
              <a:rPr lang="ru-RU" sz="2400" dirty="0"/>
              <a:t>«Это направление кибернетики настолько фундаментально, что может существенно повлиять на исследования и практические результаты не только в области криминалистики, но и других юридических наук».</a:t>
            </a:r>
          </a:p>
          <a:p>
            <a:pPr marL="342900" indent="-342900" rtl="0">
              <a:buFontTx/>
              <a:buChar char="-"/>
            </a:pPr>
            <a:endParaRPr lang="ru-RU" sz="2400" dirty="0"/>
          </a:p>
          <a:p>
            <a:pPr marL="342900" indent="-342900" rtl="0">
              <a:buFontTx/>
              <a:buChar char="-"/>
            </a:pPr>
            <a:r>
              <a:rPr lang="ru-RU" sz="2400" dirty="0"/>
              <a:t>Автоматизация социально-правовых исследований позволяла прогнозировать действие правовой нормы, устанавливать круг лиц, подпадающих под ее действие.</a:t>
            </a:r>
          </a:p>
          <a:p>
            <a:pPr marL="342900" indent="-342900" rtl="0">
              <a:buFontTx/>
              <a:buChar char="-"/>
            </a:pPr>
            <a:endParaRPr lang="ru-RU" sz="2400" dirty="0"/>
          </a:p>
          <a:p>
            <a:pPr marL="342900" indent="-342900" rtl="0">
              <a:buFontTx/>
              <a:buChar char="-"/>
            </a:pPr>
            <a:r>
              <a:rPr lang="ru-RU" sz="2400" dirty="0"/>
              <a:t>Была выдвинута идея создания широко автоматизированной системы сбора социально-правовой информации.</a:t>
            </a:r>
          </a:p>
          <a:p>
            <a:pPr marL="342900" indent="-342900" rtl="0">
              <a:buFontTx/>
              <a:buChar char="-"/>
            </a:pPr>
            <a:endParaRPr lang="ru-RU" sz="2400" dirty="0"/>
          </a:p>
          <a:p>
            <a:pPr marL="342900" indent="-342900" rtl="0">
              <a:buFontTx/>
              <a:buChar char="-"/>
            </a:pPr>
            <a:r>
              <a:rPr lang="ru-RU" sz="2400" dirty="0"/>
              <a:t>В первую очередь начали сбор и анализ информации о правонарушениях.</a:t>
            </a:r>
          </a:p>
          <a:p>
            <a:pPr rtl="0"/>
            <a:endParaRPr lang="ru-RU" sz="2400" dirty="0"/>
          </a:p>
          <a:p>
            <a:pPr marL="342900" indent="-342900" rtl="0">
              <a:buFontTx/>
              <a:buChar char="-"/>
            </a:pPr>
            <a:endParaRPr lang="ru-RU" sz="2400" dirty="0"/>
          </a:p>
        </p:txBody>
      </p:sp>
      <p:sp>
        <p:nvSpPr>
          <p:cNvPr id="55" name="Дата 54">
            <a:extLst>
              <a:ext uri="{FF2B5EF4-FFF2-40B4-BE49-F238E27FC236}">
                <a16:creationId xmlns:a16="http://schemas.microsoft.com/office/drawing/2014/main" id="{C1F1F924-C1EC-4BB5-8224-376BC2BB69C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/>
          <a:p>
            <a:pPr rtl="0"/>
            <a:r>
              <a:rPr lang="ru-RU" dirty="0"/>
              <a:t>22.10.2021</a:t>
            </a:r>
          </a:p>
        </p:txBody>
      </p:sp>
      <p:sp>
        <p:nvSpPr>
          <p:cNvPr id="56" name="Нижний колонтитул 55">
            <a:extLst>
              <a:ext uri="{FF2B5EF4-FFF2-40B4-BE49-F238E27FC236}">
                <a16:creationId xmlns:a16="http://schemas.microsoft.com/office/drawing/2014/main" id="{93166D88-98DC-449A-8C48-DD727A0D2A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510028" y="6492875"/>
            <a:ext cx="7171944" cy="119507"/>
          </a:xfrm>
        </p:spPr>
        <p:txBody>
          <a:bodyPr rtlCol="0"/>
          <a:lstStyle/>
          <a:p>
            <a:pPr rtl="0"/>
            <a:r>
              <a:rPr lang="ru-RU" dirty="0"/>
              <a:t>Деятельность советских ученых-юристов по внедрению достижений кибернетики в правоприменительную практику</a:t>
            </a:r>
          </a:p>
        </p:txBody>
      </p:sp>
      <p:sp>
        <p:nvSpPr>
          <p:cNvPr id="148" name="Номер слайда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smtClean="0"/>
              <a:pPr rtl="0"/>
              <a:t>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00283916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_59945509_TF16411248_Win32" id="{BEF4CE98-E483-4D23-A12E-0988C57CDA45}" vid="{4D9BF8FD-79D1-4D2D-810B-DD6924BDB5C9}"/>
    </a:ext>
  </a:extLst>
</a:theme>
</file>

<file path=ppt/theme/theme2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2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Архитектурная презентация</Template>
  <TotalTime>108</TotalTime>
  <Words>847</Words>
  <Application>Microsoft Office PowerPoint</Application>
  <PresentationFormat>Широкоэкранный</PresentationFormat>
  <Paragraphs>105</Paragraphs>
  <Slides>11</Slides>
  <Notes>11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11</vt:i4>
      </vt:variant>
    </vt:vector>
  </HeadingPairs>
  <TitlesOfParts>
    <vt:vector size="16" baseType="lpstr">
      <vt:lpstr>Arial</vt:lpstr>
      <vt:lpstr>Calibri</vt:lpstr>
      <vt:lpstr>Calibri Light</vt:lpstr>
      <vt:lpstr>Posterama</vt:lpstr>
      <vt:lpstr>Тема Office</vt:lpstr>
      <vt:lpstr>Деятельность советских ученых-юристов по внедрению достижений кибернетики  в правоприменительную практику</vt:lpstr>
      <vt:lpstr>Источники:</vt:lpstr>
      <vt:lpstr>Взаимодействие кибернетики и права в СССР к 1968 г.:</vt:lpstr>
      <vt:lpstr>Взаимодействие кибернетики и права в СССР к 1968 г.:</vt:lpstr>
      <vt:lpstr>Взаимодействие кибернетики и права в СССР к 1968 г.:</vt:lpstr>
      <vt:lpstr>Разработка справочных правовых систем</vt:lpstr>
      <vt:lpstr>Разработка справочных правовых систем</vt:lpstr>
      <vt:lpstr>Кибернетика и криминалистика, кибернетика и судебная экспертиза</vt:lpstr>
      <vt:lpstr>Кибернетика в социально-правовых исследованиях</vt:lpstr>
      <vt:lpstr>проблемы:</vt:lpstr>
      <vt:lpstr>СПАСИБО за внимание!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Деятельность советских ученых-юристов по внедрению достижений кибернетики  в правоприменительную практику</dc:title>
  <dc:creator>Марина Окунева</dc:creator>
  <cp:lastModifiedBy>Марина Окунева</cp:lastModifiedBy>
  <cp:revision>24</cp:revision>
  <dcterms:created xsi:type="dcterms:W3CDTF">2021-12-29T12:17:36Z</dcterms:created>
  <dcterms:modified xsi:type="dcterms:W3CDTF">2021-12-29T14:06:23Z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